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4"/>
  </p:notesMasterIdLst>
  <p:sldIdLst>
    <p:sldId id="256" r:id="rId2"/>
    <p:sldId id="445" r:id="rId3"/>
    <p:sldId id="389" r:id="rId4"/>
    <p:sldId id="448" r:id="rId5"/>
    <p:sldId id="383" r:id="rId6"/>
    <p:sldId id="449" r:id="rId7"/>
    <p:sldId id="465" r:id="rId8"/>
    <p:sldId id="454" r:id="rId9"/>
    <p:sldId id="391" r:id="rId10"/>
    <p:sldId id="267" r:id="rId11"/>
    <p:sldId id="450" r:id="rId12"/>
    <p:sldId id="451" r:id="rId13"/>
    <p:sldId id="466" r:id="rId14"/>
    <p:sldId id="392" r:id="rId15"/>
    <p:sldId id="453" r:id="rId16"/>
    <p:sldId id="452" r:id="rId17"/>
    <p:sldId id="455" r:id="rId18"/>
    <p:sldId id="456" r:id="rId19"/>
    <p:sldId id="457" r:id="rId20"/>
    <p:sldId id="411" r:id="rId21"/>
    <p:sldId id="401" r:id="rId22"/>
    <p:sldId id="458" r:id="rId23"/>
    <p:sldId id="461" r:id="rId24"/>
    <p:sldId id="462" r:id="rId25"/>
    <p:sldId id="463" r:id="rId26"/>
    <p:sldId id="464" r:id="rId27"/>
    <p:sldId id="410" r:id="rId28"/>
    <p:sldId id="407" r:id="rId29"/>
    <p:sldId id="406" r:id="rId30"/>
    <p:sldId id="467" r:id="rId31"/>
    <p:sldId id="469" r:id="rId32"/>
    <p:sldId id="429" r:id="rId33"/>
  </p:sldIdLst>
  <p:sldSz cx="9144000" cy="6858000" type="screen4x3"/>
  <p:notesSz cx="6799263" cy="9929813"/>
  <p:embeddedFontLst>
    <p:embeddedFont>
      <p:font typeface="jf open 粉圓 2.0" panose="02020500000000000000" charset="-120"/>
      <p:regular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Google Sans" panose="02020500000000000000" charset="0"/>
      <p:regular r:id="rId40"/>
      <p:bold r:id="rId41"/>
      <p:italic r:id="rId42"/>
      <p:boldItalic r:id="rId43"/>
    </p:embeddedFont>
    <p:embeddedFont>
      <p:font typeface="Google Sans Medium" panose="02020500000000000000" charset="0"/>
      <p:regular r:id="rId44"/>
      <p:italic r:id="rId45"/>
    </p:embeddedFont>
    <p:embeddedFont>
      <p:font typeface="JetBrains Mono" panose="02020500000000000000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BFF"/>
    <a:srgbClr val="FFFFFF"/>
    <a:srgbClr val="E84435"/>
    <a:srgbClr val="1A73E8"/>
    <a:srgbClr val="0F9D58"/>
    <a:srgbClr val="191919"/>
    <a:srgbClr val="404040"/>
    <a:srgbClr val="303030"/>
    <a:srgbClr val="C8E6C9"/>
    <a:srgbClr val="BBD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9" autoAdjust="0"/>
    <p:restoredTop sz="94660"/>
  </p:normalViewPr>
  <p:slideViewPr>
    <p:cSldViewPr snapToGrid="0">
      <p:cViewPr varScale="1">
        <p:scale>
          <a:sx n="53" d="100"/>
          <a:sy n="53" d="100"/>
        </p:scale>
        <p:origin x="163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8215"/>
          </a:xfrm>
          <a:prstGeom prst="rect">
            <a:avLst/>
          </a:prstGeom>
        </p:spPr>
        <p:txBody>
          <a:bodyPr vert="horz" lIns="91449" tIns="45725" rIns="91449" bIns="45725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1449" tIns="45725" rIns="91449" bIns="45725" rtlCol="0"/>
          <a:lstStyle>
            <a:lvl1pPr algn="r">
              <a:defRPr sz="1200"/>
            </a:lvl1pPr>
          </a:lstStyle>
          <a:p>
            <a:fld id="{AE64897E-0C13-4B49-BFBE-4A0936D87CCA}" type="datetimeFigureOut">
              <a:rPr lang="zh-TW" altLang="en-US" smtClean="0"/>
              <a:t>2025/4/17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9" tIns="45725" rIns="91449" bIns="45725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4"/>
          </a:xfrm>
          <a:prstGeom prst="rect">
            <a:avLst/>
          </a:prstGeom>
        </p:spPr>
        <p:txBody>
          <a:bodyPr vert="horz" lIns="91449" tIns="45725" rIns="91449" bIns="45725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6347" cy="498214"/>
          </a:xfrm>
          <a:prstGeom prst="rect">
            <a:avLst/>
          </a:prstGeom>
        </p:spPr>
        <p:txBody>
          <a:bodyPr vert="horz" lIns="91449" tIns="45725" rIns="91449" bIns="45725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1343" y="9431599"/>
            <a:ext cx="2946347" cy="498214"/>
          </a:xfrm>
          <a:prstGeom prst="rect">
            <a:avLst/>
          </a:prstGeom>
        </p:spPr>
        <p:txBody>
          <a:bodyPr vert="horz" lIns="91449" tIns="45725" rIns="91449" bIns="45725" rtlCol="0" anchor="b"/>
          <a:lstStyle>
            <a:lvl1pPr algn="r">
              <a:defRPr sz="1200"/>
            </a:lvl1pPr>
          </a:lstStyle>
          <a:p>
            <a:fld id="{6684A9AC-E1B0-4854-8E0E-652C464B2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219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4A9AC-E1B0-4854-8E0E-652C464B2C3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36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322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259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313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37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938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71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49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858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379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880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081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5d6d87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5d6d87af_0_0:notes"/>
          <p:cNvSpPr txBox="1">
            <a:spLocks noGrp="1"/>
          </p:cNvSpPr>
          <p:nvPr>
            <p:ph type="body" idx="1"/>
          </p:nvPr>
        </p:nvSpPr>
        <p:spPr>
          <a:xfrm>
            <a:off x="906569" y="4716662"/>
            <a:ext cx="4986127" cy="4468416"/>
          </a:xfrm>
          <a:prstGeom prst="rect">
            <a:avLst/>
          </a:prstGeom>
        </p:spPr>
        <p:txBody>
          <a:bodyPr spcFirstLastPara="1" wrap="square" lIns="91434" tIns="91434" rIns="91434" bIns="91434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57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3" Type="http://schemas.openxmlformats.org/officeDocument/2006/relationships/slideMaster" Target="../slideMasters/slideMaster1.xml"/><Relationship Id="rId21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video" Target="../media/media2.mp4"/><Relationship Id="rId16" Type="http://schemas.openxmlformats.org/officeDocument/2006/relationships/image" Target="../media/image23.png"/><Relationship Id="rId20" Type="http://schemas.openxmlformats.org/officeDocument/2006/relationships/image" Target="../media/image9.gif"/><Relationship Id="rId1" Type="http://schemas.microsoft.com/office/2007/relationships/media" Target="../media/media2.mp4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5" Type="http://schemas.openxmlformats.org/officeDocument/2006/relationships/image" Target="../media/image22.sv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;p1">
            <a:extLst>
              <a:ext uri="{FF2B5EF4-FFF2-40B4-BE49-F238E27FC236}">
                <a16:creationId xmlns:a16="http://schemas.microsoft.com/office/drawing/2014/main" id="{D906F870-393D-45EE-9E17-350AE90DC725}"/>
              </a:ext>
            </a:extLst>
          </p:cNvPr>
          <p:cNvSpPr txBox="1">
            <a:spLocks/>
          </p:cNvSpPr>
          <p:nvPr userDrawn="1"/>
        </p:nvSpPr>
        <p:spPr>
          <a:xfrm>
            <a:off x="8480585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Taipei Sans TC Beta" pitchFamily="2" charset="-120"/>
                <a:ea typeface="Taipei Sans TC Beta" pitchFamily="2" charset="-120"/>
                <a:cs typeface="Taipei Sans TC Beta" pitchFamily="2" charset="-120"/>
                <a:sym typeface="Fira Sans SemiBold"/>
              </a:defRPr>
            </a:lvl1pPr>
            <a:lvl2pPr marL="457200" lvl="1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L="914400" lvl="2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L="1371600" lvl="3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L="1828800" lvl="4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L="2286000" lvl="5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L="2743200" lvl="6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L="3200400" lvl="7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L="3657600" lvl="8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  <a:sym typeface="Fira Sans Semi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sym typeface="Fira Sans SemiBold"/>
            </a:endParaRPr>
          </a:p>
        </p:txBody>
      </p:sp>
      <p:sp>
        <p:nvSpPr>
          <p:cNvPr id="27" name="Google Shape;67;p10">
            <a:extLst>
              <a:ext uri="{FF2B5EF4-FFF2-40B4-BE49-F238E27FC236}">
                <a16:creationId xmlns:a16="http://schemas.microsoft.com/office/drawing/2014/main" id="{61F31108-81E8-4E88-BE9E-58AA686472C6}"/>
              </a:ext>
            </a:extLst>
          </p:cNvPr>
          <p:cNvSpPr/>
          <p:nvPr userDrawn="1"/>
        </p:nvSpPr>
        <p:spPr>
          <a:xfrm>
            <a:off x="7217005" y="0"/>
            <a:ext cx="1927003" cy="68580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rgbClr val="63A537"/>
              </a:gs>
              <a:gs pos="50000">
                <a:srgbClr val="418254"/>
              </a:gs>
              <a:gs pos="100000">
                <a:schemeClr val="accent5">
                  <a:lumMod val="50000"/>
                </a:schemeClr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345A5E12-FE08-4707-A214-9D394D1F6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37039">
            <a:off x="7535625" y="5430791"/>
            <a:ext cx="1187259" cy="928649"/>
          </a:xfrm>
          <a:prstGeom prst="rect">
            <a:avLst/>
          </a:prstGeom>
          <a:effectLst>
            <a:outerShdw blurRad="214376" algn="r" rotWithShape="0">
              <a:prstClr val="black">
                <a:alpha val="35000"/>
              </a:prstClr>
            </a:outerShdw>
          </a:effectLst>
        </p:spPr>
      </p:pic>
      <p:sp>
        <p:nvSpPr>
          <p:cNvPr id="29" name="Google Shape;68;p10">
            <a:extLst>
              <a:ext uri="{FF2B5EF4-FFF2-40B4-BE49-F238E27FC236}">
                <a16:creationId xmlns:a16="http://schemas.microsoft.com/office/drawing/2014/main" id="{1C09E058-2A42-45CC-BF7D-680704792168}"/>
              </a:ext>
            </a:extLst>
          </p:cNvPr>
          <p:cNvSpPr/>
          <p:nvPr userDrawn="1"/>
        </p:nvSpPr>
        <p:spPr>
          <a:xfrm>
            <a:off x="7658351" y="0"/>
            <a:ext cx="1485656" cy="6871716"/>
          </a:xfrm>
          <a:custGeom>
            <a:avLst/>
            <a:gdLst>
              <a:gd name="connsiteX0" fmla="*/ 0 w 2369883"/>
              <a:gd name="connsiteY0" fmla="*/ 0 h 6865620"/>
              <a:gd name="connsiteX1" fmla="*/ 1850327 w 2369883"/>
              <a:gd name="connsiteY1" fmla="*/ 454717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850327 w 2369883"/>
              <a:gd name="connsiteY1" fmla="*/ 454717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687120 w 2369883"/>
              <a:gd name="connsiteY1" fmla="*/ 4783199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250643"/>
              <a:gd name="connsiteY0" fmla="*/ 0 h 6865620"/>
              <a:gd name="connsiteX1" fmla="*/ 1567880 w 2250643"/>
              <a:gd name="connsiteY1" fmla="*/ 4783199 h 6865620"/>
              <a:gd name="connsiteX2" fmla="*/ 897073 w 2250643"/>
              <a:gd name="connsiteY2" fmla="*/ 6865620 h 6865620"/>
              <a:gd name="connsiteX3" fmla="*/ 2250643 w 2250643"/>
              <a:gd name="connsiteY3" fmla="*/ 6858000 h 6865620"/>
              <a:gd name="connsiteX4" fmla="*/ 2250643 w 2250643"/>
              <a:gd name="connsiteY4" fmla="*/ 0 h 6865620"/>
              <a:gd name="connsiteX5" fmla="*/ 0 w 2250643"/>
              <a:gd name="connsiteY5" fmla="*/ 0 h 6865620"/>
              <a:gd name="connsiteX0" fmla="*/ 0 w 2250643"/>
              <a:gd name="connsiteY0" fmla="*/ 0 h 6865620"/>
              <a:gd name="connsiteX1" fmla="*/ 1478451 w 2250643"/>
              <a:gd name="connsiteY1" fmla="*/ 4493832 h 6865620"/>
              <a:gd name="connsiteX2" fmla="*/ 897073 w 2250643"/>
              <a:gd name="connsiteY2" fmla="*/ 6865620 h 6865620"/>
              <a:gd name="connsiteX3" fmla="*/ 2250643 w 2250643"/>
              <a:gd name="connsiteY3" fmla="*/ 6858000 h 6865620"/>
              <a:gd name="connsiteX4" fmla="*/ 2250643 w 2250643"/>
              <a:gd name="connsiteY4" fmla="*/ 0 h 6865620"/>
              <a:gd name="connsiteX5" fmla="*/ 0 w 2250643"/>
              <a:gd name="connsiteY5" fmla="*/ 0 h 6865620"/>
              <a:gd name="connsiteX0" fmla="*/ 0 w 2250643"/>
              <a:gd name="connsiteY0" fmla="*/ 0 h 6865620"/>
              <a:gd name="connsiteX1" fmla="*/ 1478451 w 2250643"/>
              <a:gd name="connsiteY1" fmla="*/ 4493832 h 6865620"/>
              <a:gd name="connsiteX2" fmla="*/ 897073 w 2250643"/>
              <a:gd name="connsiteY2" fmla="*/ 6865620 h 6865620"/>
              <a:gd name="connsiteX3" fmla="*/ 2250643 w 2250643"/>
              <a:gd name="connsiteY3" fmla="*/ 6858000 h 6865620"/>
              <a:gd name="connsiteX4" fmla="*/ 2250643 w 2250643"/>
              <a:gd name="connsiteY4" fmla="*/ 0 h 6865620"/>
              <a:gd name="connsiteX5" fmla="*/ 0 w 2250643"/>
              <a:gd name="connsiteY5" fmla="*/ 0 h 6865620"/>
              <a:gd name="connsiteX0" fmla="*/ 7671 w 2258314"/>
              <a:gd name="connsiteY0" fmla="*/ 0 h 6865620"/>
              <a:gd name="connsiteX1" fmla="*/ 1486122 w 2258314"/>
              <a:gd name="connsiteY1" fmla="*/ 4493832 h 6865620"/>
              <a:gd name="connsiteX2" fmla="*/ 904744 w 2258314"/>
              <a:gd name="connsiteY2" fmla="*/ 6865620 h 6865620"/>
              <a:gd name="connsiteX3" fmla="*/ 2258314 w 2258314"/>
              <a:gd name="connsiteY3" fmla="*/ 6858000 h 6865620"/>
              <a:gd name="connsiteX4" fmla="*/ 2258314 w 2258314"/>
              <a:gd name="connsiteY4" fmla="*/ 0 h 6865620"/>
              <a:gd name="connsiteX5" fmla="*/ 7671 w 2258314"/>
              <a:gd name="connsiteY5" fmla="*/ 0 h 6865620"/>
              <a:gd name="connsiteX0" fmla="*/ 7671 w 2258314"/>
              <a:gd name="connsiteY0" fmla="*/ 0 h 6865620"/>
              <a:gd name="connsiteX1" fmla="*/ 1486122 w 2258314"/>
              <a:gd name="connsiteY1" fmla="*/ 4493832 h 6865620"/>
              <a:gd name="connsiteX2" fmla="*/ 904744 w 2258314"/>
              <a:gd name="connsiteY2" fmla="*/ 6865620 h 6865620"/>
              <a:gd name="connsiteX3" fmla="*/ 2258314 w 2258314"/>
              <a:gd name="connsiteY3" fmla="*/ 6858000 h 6865620"/>
              <a:gd name="connsiteX4" fmla="*/ 2258314 w 2258314"/>
              <a:gd name="connsiteY4" fmla="*/ 0 h 6865620"/>
              <a:gd name="connsiteX5" fmla="*/ 7671 w 2258314"/>
              <a:gd name="connsiteY5" fmla="*/ 0 h 6865620"/>
              <a:gd name="connsiteX0" fmla="*/ 7028 w 2257671"/>
              <a:gd name="connsiteY0" fmla="*/ 0 h 6865620"/>
              <a:gd name="connsiteX1" fmla="*/ 1634094 w 2257671"/>
              <a:gd name="connsiteY1" fmla="*/ 3606065 h 6865620"/>
              <a:gd name="connsiteX2" fmla="*/ 904101 w 2257671"/>
              <a:gd name="connsiteY2" fmla="*/ 6865620 h 6865620"/>
              <a:gd name="connsiteX3" fmla="*/ 2257671 w 2257671"/>
              <a:gd name="connsiteY3" fmla="*/ 6858000 h 6865620"/>
              <a:gd name="connsiteX4" fmla="*/ 2257671 w 2257671"/>
              <a:gd name="connsiteY4" fmla="*/ 0 h 6865620"/>
              <a:gd name="connsiteX5" fmla="*/ 7028 w 2257671"/>
              <a:gd name="connsiteY5" fmla="*/ 0 h 6865620"/>
              <a:gd name="connsiteX0" fmla="*/ 8635 w 1953132"/>
              <a:gd name="connsiteY0" fmla="*/ 0 h 6865620"/>
              <a:gd name="connsiteX1" fmla="*/ 1329555 w 1953132"/>
              <a:gd name="connsiteY1" fmla="*/ 3606065 h 6865620"/>
              <a:gd name="connsiteX2" fmla="*/ 599562 w 1953132"/>
              <a:gd name="connsiteY2" fmla="*/ 6865620 h 6865620"/>
              <a:gd name="connsiteX3" fmla="*/ 1953132 w 1953132"/>
              <a:gd name="connsiteY3" fmla="*/ 6858000 h 6865620"/>
              <a:gd name="connsiteX4" fmla="*/ 1953132 w 1953132"/>
              <a:gd name="connsiteY4" fmla="*/ 0 h 6865620"/>
              <a:gd name="connsiteX5" fmla="*/ 8635 w 1953132"/>
              <a:gd name="connsiteY5" fmla="*/ 0 h 6865620"/>
              <a:gd name="connsiteX0" fmla="*/ 8635 w 1953132"/>
              <a:gd name="connsiteY0" fmla="*/ 0 h 6865620"/>
              <a:gd name="connsiteX1" fmla="*/ 1329555 w 1953132"/>
              <a:gd name="connsiteY1" fmla="*/ 3606065 h 6865620"/>
              <a:gd name="connsiteX2" fmla="*/ 599562 w 1953132"/>
              <a:gd name="connsiteY2" fmla="*/ 6865620 h 6865620"/>
              <a:gd name="connsiteX3" fmla="*/ 1953132 w 1953132"/>
              <a:gd name="connsiteY3" fmla="*/ 6858000 h 6865620"/>
              <a:gd name="connsiteX4" fmla="*/ 1953132 w 1953132"/>
              <a:gd name="connsiteY4" fmla="*/ 0 h 6865620"/>
              <a:gd name="connsiteX5" fmla="*/ 8635 w 1953132"/>
              <a:gd name="connsiteY5" fmla="*/ 0 h 6865620"/>
              <a:gd name="connsiteX0" fmla="*/ 8330 w 2015626"/>
              <a:gd name="connsiteY0" fmla="*/ 0 h 6865620"/>
              <a:gd name="connsiteX1" fmla="*/ 1392049 w 2015626"/>
              <a:gd name="connsiteY1" fmla="*/ 3606065 h 6865620"/>
              <a:gd name="connsiteX2" fmla="*/ 662056 w 2015626"/>
              <a:gd name="connsiteY2" fmla="*/ 6865620 h 6865620"/>
              <a:gd name="connsiteX3" fmla="*/ 2015626 w 2015626"/>
              <a:gd name="connsiteY3" fmla="*/ 6858000 h 6865620"/>
              <a:gd name="connsiteX4" fmla="*/ 2015626 w 2015626"/>
              <a:gd name="connsiteY4" fmla="*/ 0 h 6865620"/>
              <a:gd name="connsiteX5" fmla="*/ 8330 w 2015626"/>
              <a:gd name="connsiteY5" fmla="*/ 0 h 6865620"/>
              <a:gd name="connsiteX0" fmla="*/ 8186 w 2046881"/>
              <a:gd name="connsiteY0" fmla="*/ 0 h 6865620"/>
              <a:gd name="connsiteX1" fmla="*/ 1423304 w 2046881"/>
              <a:gd name="connsiteY1" fmla="*/ 3606065 h 6865620"/>
              <a:gd name="connsiteX2" fmla="*/ 693311 w 2046881"/>
              <a:gd name="connsiteY2" fmla="*/ 6865620 h 6865620"/>
              <a:gd name="connsiteX3" fmla="*/ 2046881 w 2046881"/>
              <a:gd name="connsiteY3" fmla="*/ 6858000 h 6865620"/>
              <a:gd name="connsiteX4" fmla="*/ 2046881 w 2046881"/>
              <a:gd name="connsiteY4" fmla="*/ 0 h 6865620"/>
              <a:gd name="connsiteX5" fmla="*/ 8186 w 2046881"/>
              <a:gd name="connsiteY5" fmla="*/ 0 h 6865620"/>
              <a:gd name="connsiteX0" fmla="*/ 8186 w 2046881"/>
              <a:gd name="connsiteY0" fmla="*/ 0 h 6865620"/>
              <a:gd name="connsiteX1" fmla="*/ 1423304 w 2046881"/>
              <a:gd name="connsiteY1" fmla="*/ 3606065 h 6865620"/>
              <a:gd name="connsiteX2" fmla="*/ 693311 w 2046881"/>
              <a:gd name="connsiteY2" fmla="*/ 6865620 h 6865620"/>
              <a:gd name="connsiteX3" fmla="*/ 2046881 w 2046881"/>
              <a:gd name="connsiteY3" fmla="*/ 6858000 h 6865620"/>
              <a:gd name="connsiteX4" fmla="*/ 2046881 w 2046881"/>
              <a:gd name="connsiteY4" fmla="*/ 0 h 6865620"/>
              <a:gd name="connsiteX5" fmla="*/ 8186 w 2046881"/>
              <a:gd name="connsiteY5" fmla="*/ 0 h 6865620"/>
              <a:gd name="connsiteX0" fmla="*/ 397 w 2039092"/>
              <a:gd name="connsiteY0" fmla="*/ 0 h 6865620"/>
              <a:gd name="connsiteX1" fmla="*/ 1415515 w 2039092"/>
              <a:gd name="connsiteY1" fmla="*/ 3606065 h 6865620"/>
              <a:gd name="connsiteX2" fmla="*/ 685522 w 2039092"/>
              <a:gd name="connsiteY2" fmla="*/ 6865620 h 6865620"/>
              <a:gd name="connsiteX3" fmla="*/ 2039092 w 2039092"/>
              <a:gd name="connsiteY3" fmla="*/ 6858000 h 6865620"/>
              <a:gd name="connsiteX4" fmla="*/ 2039092 w 2039092"/>
              <a:gd name="connsiteY4" fmla="*/ 0 h 6865620"/>
              <a:gd name="connsiteX5" fmla="*/ 397 w 2039092"/>
              <a:gd name="connsiteY5" fmla="*/ 0 h 6865620"/>
              <a:gd name="connsiteX0" fmla="*/ 401 w 2039096"/>
              <a:gd name="connsiteY0" fmla="*/ 0 h 6871716"/>
              <a:gd name="connsiteX1" fmla="*/ 1415519 w 2039096"/>
              <a:gd name="connsiteY1" fmla="*/ 3606065 h 6871716"/>
              <a:gd name="connsiteX2" fmla="*/ 803275 w 2039096"/>
              <a:gd name="connsiteY2" fmla="*/ 6871716 h 6871716"/>
              <a:gd name="connsiteX3" fmla="*/ 2039096 w 2039096"/>
              <a:gd name="connsiteY3" fmla="*/ 6858000 h 6871716"/>
              <a:gd name="connsiteX4" fmla="*/ 2039096 w 2039096"/>
              <a:gd name="connsiteY4" fmla="*/ 0 h 6871716"/>
              <a:gd name="connsiteX5" fmla="*/ 401 w 2039096"/>
              <a:gd name="connsiteY5" fmla="*/ 0 h 6871716"/>
              <a:gd name="connsiteX0" fmla="*/ 437 w 1913534"/>
              <a:gd name="connsiteY0" fmla="*/ 0 h 6871716"/>
              <a:gd name="connsiteX1" fmla="*/ 1289957 w 1913534"/>
              <a:gd name="connsiteY1" fmla="*/ 3606065 h 6871716"/>
              <a:gd name="connsiteX2" fmla="*/ 677713 w 1913534"/>
              <a:gd name="connsiteY2" fmla="*/ 6871716 h 6871716"/>
              <a:gd name="connsiteX3" fmla="*/ 1913534 w 1913534"/>
              <a:gd name="connsiteY3" fmla="*/ 6858000 h 6871716"/>
              <a:gd name="connsiteX4" fmla="*/ 1913534 w 1913534"/>
              <a:gd name="connsiteY4" fmla="*/ 0 h 6871716"/>
              <a:gd name="connsiteX5" fmla="*/ 437 w 1913534"/>
              <a:gd name="connsiteY5" fmla="*/ 0 h 6871716"/>
              <a:gd name="connsiteX0" fmla="*/ 0 w 1913097"/>
              <a:gd name="connsiteY0" fmla="*/ 0 h 6871716"/>
              <a:gd name="connsiteX1" fmla="*/ 1289520 w 1913097"/>
              <a:gd name="connsiteY1" fmla="*/ 3606065 h 6871716"/>
              <a:gd name="connsiteX2" fmla="*/ 677276 w 1913097"/>
              <a:gd name="connsiteY2" fmla="*/ 6871716 h 6871716"/>
              <a:gd name="connsiteX3" fmla="*/ 1913097 w 1913097"/>
              <a:gd name="connsiteY3" fmla="*/ 6858000 h 6871716"/>
              <a:gd name="connsiteX4" fmla="*/ 1913097 w 1913097"/>
              <a:gd name="connsiteY4" fmla="*/ 0 h 6871716"/>
              <a:gd name="connsiteX5" fmla="*/ 0 w 1913097"/>
              <a:gd name="connsiteY5" fmla="*/ 0 h 687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3097" h="6871716" extrusionOk="0">
                <a:moveTo>
                  <a:pt x="0" y="0"/>
                </a:moveTo>
                <a:cubicBezTo>
                  <a:pt x="216697" y="1078156"/>
                  <a:pt x="1176641" y="2460779"/>
                  <a:pt x="1289520" y="3606065"/>
                </a:cubicBezTo>
                <a:cubicBezTo>
                  <a:pt x="1402399" y="4751351"/>
                  <a:pt x="957121" y="6133465"/>
                  <a:pt x="677276" y="6871716"/>
                </a:cubicBezTo>
                <a:lnTo>
                  <a:pt x="1913097" y="6858000"/>
                </a:lnTo>
                <a:lnTo>
                  <a:pt x="1913097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9000">
                <a:srgbClr val="368A98"/>
              </a:gs>
              <a:gs pos="0">
                <a:srgbClr val="27538C"/>
              </a:gs>
              <a:gs pos="100000">
                <a:srgbClr val="44C1A3">
                  <a:lumMod val="75000"/>
                </a:srgbClr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5AF54B98-A2E4-48D6-9B70-E2E96FBF10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024"/>
          <a:stretch/>
        </p:blipFill>
        <p:spPr>
          <a:xfrm>
            <a:off x="8129255" y="0"/>
            <a:ext cx="1014745" cy="2503503"/>
          </a:xfrm>
          <a:prstGeom prst="rect">
            <a:avLst/>
          </a:prstGeom>
          <a:effectLst>
            <a:outerShdw blurRad="214376" algn="r" rotWithShape="0">
              <a:prstClr val="black">
                <a:alpha val="35000"/>
              </a:prst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E719292E-7C06-4B02-A8E0-F5FF1600CDD9}"/>
              </a:ext>
            </a:extLst>
          </p:cNvPr>
          <p:cNvSpPr txBox="1"/>
          <p:nvPr userDrawn="1"/>
        </p:nvSpPr>
        <p:spPr>
          <a:xfrm>
            <a:off x="8351520" y="6467121"/>
            <a:ext cx="679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A8C84-1341-457B-96D2-C08B2A9920D5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32" name="標題 24">
            <a:extLst>
              <a:ext uri="{FF2B5EF4-FFF2-40B4-BE49-F238E27FC236}">
                <a16:creationId xmlns:a16="http://schemas.microsoft.com/office/drawing/2014/main" id="{05A63935-1760-42CA-8625-DD981BC3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04" y="446154"/>
            <a:ext cx="8122172" cy="861774"/>
          </a:xfrm>
          <a:prstGeom prst="rect">
            <a:avLst/>
          </a:prstGeom>
          <a:noFill/>
        </p:spPr>
        <p:txBody>
          <a:bodyPr anchor="ctr"/>
          <a:lstStyle>
            <a:lvl1pPr>
              <a:defRPr lang="zh-TW" altLang="en-US" sz="5000" b="1" kern="1200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cs typeface="+mn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AA61B1D-913D-4B0D-988D-40AC27720FB2}"/>
              </a:ext>
            </a:extLst>
          </p:cNvPr>
          <p:cNvCxnSpPr>
            <a:cxnSpLocks/>
          </p:cNvCxnSpPr>
          <p:nvPr userDrawn="1"/>
        </p:nvCxnSpPr>
        <p:spPr>
          <a:xfrm>
            <a:off x="593206" y="1236904"/>
            <a:ext cx="5777114" cy="0"/>
          </a:xfrm>
          <a:prstGeom prst="line">
            <a:avLst/>
          </a:prstGeom>
          <a:noFill/>
          <a:ln w="57150" cap="rnd" cmpd="sng" algn="ctr">
            <a:gradFill>
              <a:gsLst>
                <a:gs pos="0">
                  <a:srgbClr val="27538C"/>
                </a:gs>
                <a:gs pos="100000">
                  <a:srgbClr val="31937C"/>
                </a:gs>
              </a:gsLst>
              <a:lin ang="0" scaled="0"/>
            </a:gradFill>
            <a:prstDash val="solid"/>
          </a:ln>
          <a:effectLst/>
        </p:spPr>
      </p:cxnSp>
      <p:pic>
        <p:nvPicPr>
          <p:cNvPr id="2" name="圖形 1">
            <a:extLst>
              <a:ext uri="{FF2B5EF4-FFF2-40B4-BE49-F238E27FC236}">
                <a16:creationId xmlns:a16="http://schemas.microsoft.com/office/drawing/2014/main" id="{E4FFD5FB-E482-30D6-B02D-7DB1EE65BE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514" y="6418102"/>
            <a:ext cx="516749" cy="3548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5447623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Quotion">
    <p:bg>
      <p:bgPr>
        <a:gradFill>
          <a:gsLst>
            <a:gs pos="0">
              <a:schemeClr val="accent2"/>
            </a:gs>
            <a:gs pos="72000">
              <a:schemeClr val="accent3"/>
            </a:gs>
            <a:gs pos="100000">
              <a:schemeClr val="accent3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7217005" y="0"/>
            <a:ext cx="1927003" cy="68580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68580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2"/>
            <a:ext cx="1378552" cy="1858772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5" y="0"/>
            <a:ext cx="1927003" cy="68580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68580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10" y="4999230"/>
            <a:ext cx="1378553" cy="1858772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E12B3C-A17F-40A7-8970-D9F2FDD43F67}"/>
              </a:ext>
            </a:extLst>
          </p:cNvPr>
          <p:cNvSpPr txBox="1"/>
          <p:nvPr userDrawn="1"/>
        </p:nvSpPr>
        <p:spPr>
          <a:xfrm>
            <a:off x="8351520" y="6467121"/>
            <a:ext cx="679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A8C84-1341-457B-96D2-C08B2A9920D5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248304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de">
  <p:cSld name="Code">
    <p:bg>
      <p:bgPr>
        <a:solidFill>
          <a:srgbClr val="30303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72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56488A9A-F497-89C0-BB78-C6E105AF6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514" y="6418102"/>
            <a:ext cx="516749" cy="354865"/>
          </a:xfrm>
          <a:prstGeom prst="rect">
            <a:avLst/>
          </a:prstGeom>
          <a:effectLst/>
        </p:spPr>
      </p:pic>
      <p:sp>
        <p:nvSpPr>
          <p:cNvPr id="9" name="Google Shape;67;p10">
            <a:extLst>
              <a:ext uri="{FF2B5EF4-FFF2-40B4-BE49-F238E27FC236}">
                <a16:creationId xmlns:a16="http://schemas.microsoft.com/office/drawing/2014/main" id="{FECBF39C-AB53-4474-966E-D722BBE505E7}"/>
              </a:ext>
            </a:extLst>
          </p:cNvPr>
          <p:cNvSpPr/>
          <p:nvPr userDrawn="1"/>
        </p:nvSpPr>
        <p:spPr>
          <a:xfrm>
            <a:off x="7217005" y="0"/>
            <a:ext cx="1927003" cy="68580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rgbClr val="63A537"/>
              </a:gs>
              <a:gs pos="50000">
                <a:srgbClr val="418254"/>
              </a:gs>
              <a:gs pos="100000">
                <a:schemeClr val="accent5">
                  <a:lumMod val="50000"/>
                </a:schemeClr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sp>
        <p:nvSpPr>
          <p:cNvPr id="18" name="Google Shape;8;p1">
            <a:extLst>
              <a:ext uri="{FF2B5EF4-FFF2-40B4-BE49-F238E27FC236}">
                <a16:creationId xmlns:a16="http://schemas.microsoft.com/office/drawing/2014/main" id="{611F9198-0ED6-4687-ABA7-43B807893586}"/>
              </a:ext>
            </a:extLst>
          </p:cNvPr>
          <p:cNvSpPr txBox="1">
            <a:spLocks/>
          </p:cNvSpPr>
          <p:nvPr userDrawn="1"/>
        </p:nvSpPr>
        <p:spPr>
          <a:xfrm>
            <a:off x="8480585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Taipei Sans TC Beta" pitchFamily="2" charset="-120"/>
                <a:ea typeface="Taipei Sans TC Beta" pitchFamily="2" charset="-120"/>
                <a:cs typeface="Taipei Sans TC Beta" pitchFamily="2" charset="-120"/>
                <a:sym typeface="Fira Sans SemiBold"/>
              </a:defRPr>
            </a:lvl1pPr>
            <a:lvl2pPr marL="457200" lvl="1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L="914400" lvl="2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L="1371600" lvl="3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L="1828800" lvl="4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L="2286000" lvl="5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L="2743200" lvl="6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L="3200400" lvl="7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L="3657600" lvl="8" algn="r" defTabSz="457200" rtl="0" eaLnBrk="1" latinLnBrk="0" hangingPunct="1">
              <a:buNone/>
              <a:defRPr sz="1300" kern="1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  <a:sym typeface="Fira Sans Semi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sym typeface="Fira Sans SemiBold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B3FFC371-A8C0-420F-9B02-F2DF4FE7B6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37039">
            <a:off x="7535625" y="5430791"/>
            <a:ext cx="1187259" cy="928649"/>
          </a:xfrm>
          <a:prstGeom prst="rect">
            <a:avLst/>
          </a:prstGeom>
          <a:effectLst>
            <a:outerShdw blurRad="214376" algn="r" rotWithShape="0">
              <a:prstClr val="black">
                <a:alpha val="35000"/>
              </a:prstClr>
            </a:outerShdw>
          </a:effectLst>
        </p:spPr>
      </p:pic>
      <p:sp>
        <p:nvSpPr>
          <p:cNvPr id="21" name="Google Shape;68;p10">
            <a:extLst>
              <a:ext uri="{FF2B5EF4-FFF2-40B4-BE49-F238E27FC236}">
                <a16:creationId xmlns:a16="http://schemas.microsoft.com/office/drawing/2014/main" id="{DB7F0120-16E3-4969-B633-4F71F5A927A0}"/>
              </a:ext>
            </a:extLst>
          </p:cNvPr>
          <p:cNvSpPr/>
          <p:nvPr userDrawn="1"/>
        </p:nvSpPr>
        <p:spPr>
          <a:xfrm>
            <a:off x="7658351" y="0"/>
            <a:ext cx="1485656" cy="6871716"/>
          </a:xfrm>
          <a:custGeom>
            <a:avLst/>
            <a:gdLst>
              <a:gd name="connsiteX0" fmla="*/ 0 w 2369883"/>
              <a:gd name="connsiteY0" fmla="*/ 0 h 6865620"/>
              <a:gd name="connsiteX1" fmla="*/ 1850327 w 2369883"/>
              <a:gd name="connsiteY1" fmla="*/ 454717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850327 w 2369883"/>
              <a:gd name="connsiteY1" fmla="*/ 454717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687120 w 2369883"/>
              <a:gd name="connsiteY1" fmla="*/ 4783199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250643"/>
              <a:gd name="connsiteY0" fmla="*/ 0 h 6865620"/>
              <a:gd name="connsiteX1" fmla="*/ 1567880 w 2250643"/>
              <a:gd name="connsiteY1" fmla="*/ 4783199 h 6865620"/>
              <a:gd name="connsiteX2" fmla="*/ 897073 w 2250643"/>
              <a:gd name="connsiteY2" fmla="*/ 6865620 h 6865620"/>
              <a:gd name="connsiteX3" fmla="*/ 2250643 w 2250643"/>
              <a:gd name="connsiteY3" fmla="*/ 6858000 h 6865620"/>
              <a:gd name="connsiteX4" fmla="*/ 2250643 w 2250643"/>
              <a:gd name="connsiteY4" fmla="*/ 0 h 6865620"/>
              <a:gd name="connsiteX5" fmla="*/ 0 w 2250643"/>
              <a:gd name="connsiteY5" fmla="*/ 0 h 6865620"/>
              <a:gd name="connsiteX0" fmla="*/ 0 w 2250643"/>
              <a:gd name="connsiteY0" fmla="*/ 0 h 6865620"/>
              <a:gd name="connsiteX1" fmla="*/ 1478451 w 2250643"/>
              <a:gd name="connsiteY1" fmla="*/ 4493832 h 6865620"/>
              <a:gd name="connsiteX2" fmla="*/ 897073 w 2250643"/>
              <a:gd name="connsiteY2" fmla="*/ 6865620 h 6865620"/>
              <a:gd name="connsiteX3" fmla="*/ 2250643 w 2250643"/>
              <a:gd name="connsiteY3" fmla="*/ 6858000 h 6865620"/>
              <a:gd name="connsiteX4" fmla="*/ 2250643 w 2250643"/>
              <a:gd name="connsiteY4" fmla="*/ 0 h 6865620"/>
              <a:gd name="connsiteX5" fmla="*/ 0 w 2250643"/>
              <a:gd name="connsiteY5" fmla="*/ 0 h 6865620"/>
              <a:gd name="connsiteX0" fmla="*/ 0 w 2250643"/>
              <a:gd name="connsiteY0" fmla="*/ 0 h 6865620"/>
              <a:gd name="connsiteX1" fmla="*/ 1478451 w 2250643"/>
              <a:gd name="connsiteY1" fmla="*/ 4493832 h 6865620"/>
              <a:gd name="connsiteX2" fmla="*/ 897073 w 2250643"/>
              <a:gd name="connsiteY2" fmla="*/ 6865620 h 6865620"/>
              <a:gd name="connsiteX3" fmla="*/ 2250643 w 2250643"/>
              <a:gd name="connsiteY3" fmla="*/ 6858000 h 6865620"/>
              <a:gd name="connsiteX4" fmla="*/ 2250643 w 2250643"/>
              <a:gd name="connsiteY4" fmla="*/ 0 h 6865620"/>
              <a:gd name="connsiteX5" fmla="*/ 0 w 2250643"/>
              <a:gd name="connsiteY5" fmla="*/ 0 h 6865620"/>
              <a:gd name="connsiteX0" fmla="*/ 7671 w 2258314"/>
              <a:gd name="connsiteY0" fmla="*/ 0 h 6865620"/>
              <a:gd name="connsiteX1" fmla="*/ 1486122 w 2258314"/>
              <a:gd name="connsiteY1" fmla="*/ 4493832 h 6865620"/>
              <a:gd name="connsiteX2" fmla="*/ 904744 w 2258314"/>
              <a:gd name="connsiteY2" fmla="*/ 6865620 h 6865620"/>
              <a:gd name="connsiteX3" fmla="*/ 2258314 w 2258314"/>
              <a:gd name="connsiteY3" fmla="*/ 6858000 h 6865620"/>
              <a:gd name="connsiteX4" fmla="*/ 2258314 w 2258314"/>
              <a:gd name="connsiteY4" fmla="*/ 0 h 6865620"/>
              <a:gd name="connsiteX5" fmla="*/ 7671 w 2258314"/>
              <a:gd name="connsiteY5" fmla="*/ 0 h 6865620"/>
              <a:gd name="connsiteX0" fmla="*/ 7671 w 2258314"/>
              <a:gd name="connsiteY0" fmla="*/ 0 h 6865620"/>
              <a:gd name="connsiteX1" fmla="*/ 1486122 w 2258314"/>
              <a:gd name="connsiteY1" fmla="*/ 4493832 h 6865620"/>
              <a:gd name="connsiteX2" fmla="*/ 904744 w 2258314"/>
              <a:gd name="connsiteY2" fmla="*/ 6865620 h 6865620"/>
              <a:gd name="connsiteX3" fmla="*/ 2258314 w 2258314"/>
              <a:gd name="connsiteY3" fmla="*/ 6858000 h 6865620"/>
              <a:gd name="connsiteX4" fmla="*/ 2258314 w 2258314"/>
              <a:gd name="connsiteY4" fmla="*/ 0 h 6865620"/>
              <a:gd name="connsiteX5" fmla="*/ 7671 w 2258314"/>
              <a:gd name="connsiteY5" fmla="*/ 0 h 6865620"/>
              <a:gd name="connsiteX0" fmla="*/ 7028 w 2257671"/>
              <a:gd name="connsiteY0" fmla="*/ 0 h 6865620"/>
              <a:gd name="connsiteX1" fmla="*/ 1634094 w 2257671"/>
              <a:gd name="connsiteY1" fmla="*/ 3606065 h 6865620"/>
              <a:gd name="connsiteX2" fmla="*/ 904101 w 2257671"/>
              <a:gd name="connsiteY2" fmla="*/ 6865620 h 6865620"/>
              <a:gd name="connsiteX3" fmla="*/ 2257671 w 2257671"/>
              <a:gd name="connsiteY3" fmla="*/ 6858000 h 6865620"/>
              <a:gd name="connsiteX4" fmla="*/ 2257671 w 2257671"/>
              <a:gd name="connsiteY4" fmla="*/ 0 h 6865620"/>
              <a:gd name="connsiteX5" fmla="*/ 7028 w 2257671"/>
              <a:gd name="connsiteY5" fmla="*/ 0 h 6865620"/>
              <a:gd name="connsiteX0" fmla="*/ 8635 w 1953132"/>
              <a:gd name="connsiteY0" fmla="*/ 0 h 6865620"/>
              <a:gd name="connsiteX1" fmla="*/ 1329555 w 1953132"/>
              <a:gd name="connsiteY1" fmla="*/ 3606065 h 6865620"/>
              <a:gd name="connsiteX2" fmla="*/ 599562 w 1953132"/>
              <a:gd name="connsiteY2" fmla="*/ 6865620 h 6865620"/>
              <a:gd name="connsiteX3" fmla="*/ 1953132 w 1953132"/>
              <a:gd name="connsiteY3" fmla="*/ 6858000 h 6865620"/>
              <a:gd name="connsiteX4" fmla="*/ 1953132 w 1953132"/>
              <a:gd name="connsiteY4" fmla="*/ 0 h 6865620"/>
              <a:gd name="connsiteX5" fmla="*/ 8635 w 1953132"/>
              <a:gd name="connsiteY5" fmla="*/ 0 h 6865620"/>
              <a:gd name="connsiteX0" fmla="*/ 8635 w 1953132"/>
              <a:gd name="connsiteY0" fmla="*/ 0 h 6865620"/>
              <a:gd name="connsiteX1" fmla="*/ 1329555 w 1953132"/>
              <a:gd name="connsiteY1" fmla="*/ 3606065 h 6865620"/>
              <a:gd name="connsiteX2" fmla="*/ 599562 w 1953132"/>
              <a:gd name="connsiteY2" fmla="*/ 6865620 h 6865620"/>
              <a:gd name="connsiteX3" fmla="*/ 1953132 w 1953132"/>
              <a:gd name="connsiteY3" fmla="*/ 6858000 h 6865620"/>
              <a:gd name="connsiteX4" fmla="*/ 1953132 w 1953132"/>
              <a:gd name="connsiteY4" fmla="*/ 0 h 6865620"/>
              <a:gd name="connsiteX5" fmla="*/ 8635 w 1953132"/>
              <a:gd name="connsiteY5" fmla="*/ 0 h 6865620"/>
              <a:gd name="connsiteX0" fmla="*/ 8330 w 2015626"/>
              <a:gd name="connsiteY0" fmla="*/ 0 h 6865620"/>
              <a:gd name="connsiteX1" fmla="*/ 1392049 w 2015626"/>
              <a:gd name="connsiteY1" fmla="*/ 3606065 h 6865620"/>
              <a:gd name="connsiteX2" fmla="*/ 662056 w 2015626"/>
              <a:gd name="connsiteY2" fmla="*/ 6865620 h 6865620"/>
              <a:gd name="connsiteX3" fmla="*/ 2015626 w 2015626"/>
              <a:gd name="connsiteY3" fmla="*/ 6858000 h 6865620"/>
              <a:gd name="connsiteX4" fmla="*/ 2015626 w 2015626"/>
              <a:gd name="connsiteY4" fmla="*/ 0 h 6865620"/>
              <a:gd name="connsiteX5" fmla="*/ 8330 w 2015626"/>
              <a:gd name="connsiteY5" fmla="*/ 0 h 6865620"/>
              <a:gd name="connsiteX0" fmla="*/ 8186 w 2046881"/>
              <a:gd name="connsiteY0" fmla="*/ 0 h 6865620"/>
              <a:gd name="connsiteX1" fmla="*/ 1423304 w 2046881"/>
              <a:gd name="connsiteY1" fmla="*/ 3606065 h 6865620"/>
              <a:gd name="connsiteX2" fmla="*/ 693311 w 2046881"/>
              <a:gd name="connsiteY2" fmla="*/ 6865620 h 6865620"/>
              <a:gd name="connsiteX3" fmla="*/ 2046881 w 2046881"/>
              <a:gd name="connsiteY3" fmla="*/ 6858000 h 6865620"/>
              <a:gd name="connsiteX4" fmla="*/ 2046881 w 2046881"/>
              <a:gd name="connsiteY4" fmla="*/ 0 h 6865620"/>
              <a:gd name="connsiteX5" fmla="*/ 8186 w 2046881"/>
              <a:gd name="connsiteY5" fmla="*/ 0 h 6865620"/>
              <a:gd name="connsiteX0" fmla="*/ 8186 w 2046881"/>
              <a:gd name="connsiteY0" fmla="*/ 0 h 6865620"/>
              <a:gd name="connsiteX1" fmla="*/ 1423304 w 2046881"/>
              <a:gd name="connsiteY1" fmla="*/ 3606065 h 6865620"/>
              <a:gd name="connsiteX2" fmla="*/ 693311 w 2046881"/>
              <a:gd name="connsiteY2" fmla="*/ 6865620 h 6865620"/>
              <a:gd name="connsiteX3" fmla="*/ 2046881 w 2046881"/>
              <a:gd name="connsiteY3" fmla="*/ 6858000 h 6865620"/>
              <a:gd name="connsiteX4" fmla="*/ 2046881 w 2046881"/>
              <a:gd name="connsiteY4" fmla="*/ 0 h 6865620"/>
              <a:gd name="connsiteX5" fmla="*/ 8186 w 2046881"/>
              <a:gd name="connsiteY5" fmla="*/ 0 h 6865620"/>
              <a:gd name="connsiteX0" fmla="*/ 397 w 2039092"/>
              <a:gd name="connsiteY0" fmla="*/ 0 h 6865620"/>
              <a:gd name="connsiteX1" fmla="*/ 1415515 w 2039092"/>
              <a:gd name="connsiteY1" fmla="*/ 3606065 h 6865620"/>
              <a:gd name="connsiteX2" fmla="*/ 685522 w 2039092"/>
              <a:gd name="connsiteY2" fmla="*/ 6865620 h 6865620"/>
              <a:gd name="connsiteX3" fmla="*/ 2039092 w 2039092"/>
              <a:gd name="connsiteY3" fmla="*/ 6858000 h 6865620"/>
              <a:gd name="connsiteX4" fmla="*/ 2039092 w 2039092"/>
              <a:gd name="connsiteY4" fmla="*/ 0 h 6865620"/>
              <a:gd name="connsiteX5" fmla="*/ 397 w 2039092"/>
              <a:gd name="connsiteY5" fmla="*/ 0 h 6865620"/>
              <a:gd name="connsiteX0" fmla="*/ 401 w 2039096"/>
              <a:gd name="connsiteY0" fmla="*/ 0 h 6871716"/>
              <a:gd name="connsiteX1" fmla="*/ 1415519 w 2039096"/>
              <a:gd name="connsiteY1" fmla="*/ 3606065 h 6871716"/>
              <a:gd name="connsiteX2" fmla="*/ 803275 w 2039096"/>
              <a:gd name="connsiteY2" fmla="*/ 6871716 h 6871716"/>
              <a:gd name="connsiteX3" fmla="*/ 2039096 w 2039096"/>
              <a:gd name="connsiteY3" fmla="*/ 6858000 h 6871716"/>
              <a:gd name="connsiteX4" fmla="*/ 2039096 w 2039096"/>
              <a:gd name="connsiteY4" fmla="*/ 0 h 6871716"/>
              <a:gd name="connsiteX5" fmla="*/ 401 w 2039096"/>
              <a:gd name="connsiteY5" fmla="*/ 0 h 6871716"/>
              <a:gd name="connsiteX0" fmla="*/ 437 w 1913534"/>
              <a:gd name="connsiteY0" fmla="*/ 0 h 6871716"/>
              <a:gd name="connsiteX1" fmla="*/ 1289957 w 1913534"/>
              <a:gd name="connsiteY1" fmla="*/ 3606065 h 6871716"/>
              <a:gd name="connsiteX2" fmla="*/ 677713 w 1913534"/>
              <a:gd name="connsiteY2" fmla="*/ 6871716 h 6871716"/>
              <a:gd name="connsiteX3" fmla="*/ 1913534 w 1913534"/>
              <a:gd name="connsiteY3" fmla="*/ 6858000 h 6871716"/>
              <a:gd name="connsiteX4" fmla="*/ 1913534 w 1913534"/>
              <a:gd name="connsiteY4" fmla="*/ 0 h 6871716"/>
              <a:gd name="connsiteX5" fmla="*/ 437 w 1913534"/>
              <a:gd name="connsiteY5" fmla="*/ 0 h 6871716"/>
              <a:gd name="connsiteX0" fmla="*/ 0 w 1913097"/>
              <a:gd name="connsiteY0" fmla="*/ 0 h 6871716"/>
              <a:gd name="connsiteX1" fmla="*/ 1289520 w 1913097"/>
              <a:gd name="connsiteY1" fmla="*/ 3606065 h 6871716"/>
              <a:gd name="connsiteX2" fmla="*/ 677276 w 1913097"/>
              <a:gd name="connsiteY2" fmla="*/ 6871716 h 6871716"/>
              <a:gd name="connsiteX3" fmla="*/ 1913097 w 1913097"/>
              <a:gd name="connsiteY3" fmla="*/ 6858000 h 6871716"/>
              <a:gd name="connsiteX4" fmla="*/ 1913097 w 1913097"/>
              <a:gd name="connsiteY4" fmla="*/ 0 h 6871716"/>
              <a:gd name="connsiteX5" fmla="*/ 0 w 1913097"/>
              <a:gd name="connsiteY5" fmla="*/ 0 h 687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3097" h="6871716" extrusionOk="0">
                <a:moveTo>
                  <a:pt x="0" y="0"/>
                </a:moveTo>
                <a:cubicBezTo>
                  <a:pt x="216697" y="1078156"/>
                  <a:pt x="1176641" y="2460779"/>
                  <a:pt x="1289520" y="3606065"/>
                </a:cubicBezTo>
                <a:cubicBezTo>
                  <a:pt x="1402399" y="4751351"/>
                  <a:pt x="957121" y="6133465"/>
                  <a:pt x="677276" y="6871716"/>
                </a:cubicBezTo>
                <a:lnTo>
                  <a:pt x="1913097" y="6858000"/>
                </a:lnTo>
                <a:lnTo>
                  <a:pt x="1913097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9000">
                <a:srgbClr val="368A98"/>
              </a:gs>
              <a:gs pos="0">
                <a:srgbClr val="27538C"/>
              </a:gs>
              <a:gs pos="100000">
                <a:srgbClr val="44C1A3">
                  <a:lumMod val="75000"/>
                </a:srgbClr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8B6B89F9-3136-4679-A212-EAE1492C1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4024"/>
          <a:stretch/>
        </p:blipFill>
        <p:spPr>
          <a:xfrm>
            <a:off x="8129255" y="0"/>
            <a:ext cx="1014745" cy="2503503"/>
          </a:xfrm>
          <a:prstGeom prst="rect">
            <a:avLst/>
          </a:prstGeom>
          <a:effectLst>
            <a:outerShdw blurRad="214376" algn="r" rotWithShape="0">
              <a:prstClr val="black">
                <a:alpha val="35000"/>
              </a:prstClr>
            </a:outerShdw>
          </a:effec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811441A4-D72E-46C0-97DF-8258ED8997DD}"/>
              </a:ext>
            </a:extLst>
          </p:cNvPr>
          <p:cNvSpPr txBox="1"/>
          <p:nvPr userDrawn="1"/>
        </p:nvSpPr>
        <p:spPr>
          <a:xfrm>
            <a:off x="8351520" y="6467121"/>
            <a:ext cx="679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A8C84-1341-457B-96D2-C08B2A9920D5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23042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Blue - Subtitle">
    <p:bg>
      <p:bgPr>
        <a:gradFill>
          <a:gsLst>
            <a:gs pos="0">
              <a:schemeClr val="accent4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5AFA0E7-257A-4EA3-80E5-415900FBD7A6}"/>
              </a:ext>
            </a:extLst>
          </p:cNvPr>
          <p:cNvSpPr/>
          <p:nvPr userDrawn="1"/>
        </p:nvSpPr>
        <p:spPr>
          <a:xfrm>
            <a:off x="0" y="-2"/>
            <a:ext cx="9144000" cy="6858000"/>
          </a:xfrm>
          <a:prstGeom prst="rect">
            <a:avLst/>
          </a:prstGeom>
          <a:gradFill>
            <a:gsLst>
              <a:gs pos="0">
                <a:srgbClr val="27558C"/>
              </a:gs>
              <a:gs pos="100000">
                <a:srgbClr val="31937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252719" y="0"/>
            <a:ext cx="3899060" cy="6858000"/>
          </a:xfrm>
          <a:custGeom>
            <a:avLst/>
            <a:gdLst/>
            <a:ahLst/>
            <a:cxnLst/>
            <a:rect l="l" t="t" r="r" b="b"/>
            <a:pathLst>
              <a:path w="6228079" h="6858000" extrusionOk="0">
                <a:moveTo>
                  <a:pt x="0" y="0"/>
                </a:moveTo>
                <a:cubicBezTo>
                  <a:pt x="1192022" y="1180275"/>
                  <a:pt x="1930400" y="2817749"/>
                  <a:pt x="1930400" y="4627690"/>
                </a:cubicBezTo>
                <a:cubicBezTo>
                  <a:pt x="1931225" y="5388331"/>
                  <a:pt x="1798574" y="6143219"/>
                  <a:pt x="1538478" y="6858000"/>
                </a:cubicBezTo>
                <a:lnTo>
                  <a:pt x="6228080" y="6858000"/>
                </a:lnTo>
                <a:lnTo>
                  <a:pt x="6228080" y="0"/>
                </a:lnTo>
                <a:close/>
              </a:path>
            </a:pathLst>
          </a:custGeom>
          <a:gradFill>
            <a:gsLst>
              <a:gs pos="0">
                <a:srgbClr val="31937C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5252719" y="0"/>
            <a:ext cx="3899059" cy="6858000"/>
          </a:xfrm>
          <a:custGeom>
            <a:avLst/>
            <a:gdLst/>
            <a:ahLst/>
            <a:cxnLst/>
            <a:rect l="l" t="t" r="r" b="b"/>
            <a:pathLst>
              <a:path w="5998400" h="6858000" extrusionOk="0">
                <a:moveTo>
                  <a:pt x="2752407" y="0"/>
                </a:moveTo>
                <a:cubicBezTo>
                  <a:pt x="2856294" y="466997"/>
                  <a:pt x="2908554" y="943991"/>
                  <a:pt x="2908300" y="1422400"/>
                </a:cubicBezTo>
                <a:cubicBezTo>
                  <a:pt x="2908300" y="3686239"/>
                  <a:pt x="1753171" y="5680139"/>
                  <a:pt x="0" y="6847206"/>
                </a:cubicBezTo>
                <a:lnTo>
                  <a:pt x="0" y="6858000"/>
                </a:lnTo>
                <a:lnTo>
                  <a:pt x="5998401" y="6858000"/>
                </a:lnTo>
                <a:lnTo>
                  <a:pt x="5998401" y="0"/>
                </a:lnTo>
                <a:close/>
              </a:path>
            </a:pathLst>
          </a:custGeom>
          <a:gradFill>
            <a:gsLst>
              <a:gs pos="0">
                <a:srgbClr val="447A63"/>
              </a:gs>
              <a:gs pos="100000">
                <a:schemeClr val="accent5">
                  <a:lumMod val="75000"/>
                </a:schemeClr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779100" y="2646251"/>
            <a:ext cx="5040600" cy="84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79100" y="3618551"/>
            <a:ext cx="5040600" cy="59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jf open 粉圓 2.0" panose="020B0000000000000000" pitchFamily="34" charset="-120"/>
                <a:ea typeface="jf open 粉圓 2.0" panose="020B0000000000000000" pitchFamily="34" charset="-120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F61876F2-2AA6-4583-9AF5-64C3B8CF1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37039">
            <a:off x="6617809" y="4510543"/>
            <a:ext cx="2432699" cy="1902805"/>
          </a:xfrm>
          <a:prstGeom prst="rect">
            <a:avLst/>
          </a:prstGeom>
          <a:effectLst>
            <a:outerShdw blurRad="214376" algn="r" rotWithShape="0">
              <a:prstClr val="black">
                <a:alpha val="35000"/>
              </a:prstClr>
            </a:outerShdw>
          </a:effectLst>
        </p:spPr>
      </p:pic>
      <p:sp>
        <p:nvSpPr>
          <p:cNvPr id="8" name="Google Shape;68;p10">
            <a:extLst>
              <a:ext uri="{FF2B5EF4-FFF2-40B4-BE49-F238E27FC236}">
                <a16:creationId xmlns:a16="http://schemas.microsoft.com/office/drawing/2014/main" id="{56BE823F-F9C6-431A-8052-82924BB3C43A}"/>
              </a:ext>
            </a:extLst>
          </p:cNvPr>
          <p:cNvSpPr/>
          <p:nvPr userDrawn="1"/>
        </p:nvSpPr>
        <p:spPr>
          <a:xfrm>
            <a:off x="7254240" y="-13718"/>
            <a:ext cx="1899024" cy="6871716"/>
          </a:xfrm>
          <a:custGeom>
            <a:avLst/>
            <a:gdLst>
              <a:gd name="connsiteX0" fmla="*/ 0 w 2369883"/>
              <a:gd name="connsiteY0" fmla="*/ 0 h 6865620"/>
              <a:gd name="connsiteX1" fmla="*/ 1850327 w 2369883"/>
              <a:gd name="connsiteY1" fmla="*/ 454717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850327 w 2369883"/>
              <a:gd name="connsiteY1" fmla="*/ 454717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791453 w 2369883"/>
              <a:gd name="connsiteY1" fmla="*/ 4493832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369883"/>
              <a:gd name="connsiteY0" fmla="*/ 0 h 6865620"/>
              <a:gd name="connsiteX1" fmla="*/ 1687120 w 2369883"/>
              <a:gd name="connsiteY1" fmla="*/ 4783199 h 6865620"/>
              <a:gd name="connsiteX2" fmla="*/ 1016313 w 2369883"/>
              <a:gd name="connsiteY2" fmla="*/ 6865620 h 6865620"/>
              <a:gd name="connsiteX3" fmla="*/ 2369883 w 2369883"/>
              <a:gd name="connsiteY3" fmla="*/ 6858000 h 6865620"/>
              <a:gd name="connsiteX4" fmla="*/ 2369883 w 2369883"/>
              <a:gd name="connsiteY4" fmla="*/ 0 h 6865620"/>
              <a:gd name="connsiteX5" fmla="*/ 0 w 2369883"/>
              <a:gd name="connsiteY5" fmla="*/ 0 h 6865620"/>
              <a:gd name="connsiteX0" fmla="*/ 0 w 2250643"/>
              <a:gd name="connsiteY0" fmla="*/ 0 h 6865620"/>
              <a:gd name="connsiteX1" fmla="*/ 1567880 w 2250643"/>
              <a:gd name="connsiteY1" fmla="*/ 4783199 h 6865620"/>
              <a:gd name="connsiteX2" fmla="*/ 897073 w 2250643"/>
              <a:gd name="connsiteY2" fmla="*/ 6865620 h 6865620"/>
              <a:gd name="connsiteX3" fmla="*/ 2250643 w 2250643"/>
              <a:gd name="connsiteY3" fmla="*/ 6858000 h 6865620"/>
              <a:gd name="connsiteX4" fmla="*/ 2250643 w 2250643"/>
              <a:gd name="connsiteY4" fmla="*/ 0 h 6865620"/>
              <a:gd name="connsiteX5" fmla="*/ 0 w 2250643"/>
              <a:gd name="connsiteY5" fmla="*/ 0 h 6865620"/>
              <a:gd name="connsiteX0" fmla="*/ 0 w 2250643"/>
              <a:gd name="connsiteY0" fmla="*/ 0 h 6865620"/>
              <a:gd name="connsiteX1" fmla="*/ 1478451 w 2250643"/>
              <a:gd name="connsiteY1" fmla="*/ 4493832 h 6865620"/>
              <a:gd name="connsiteX2" fmla="*/ 897073 w 2250643"/>
              <a:gd name="connsiteY2" fmla="*/ 6865620 h 6865620"/>
              <a:gd name="connsiteX3" fmla="*/ 2250643 w 2250643"/>
              <a:gd name="connsiteY3" fmla="*/ 6858000 h 6865620"/>
              <a:gd name="connsiteX4" fmla="*/ 2250643 w 2250643"/>
              <a:gd name="connsiteY4" fmla="*/ 0 h 6865620"/>
              <a:gd name="connsiteX5" fmla="*/ 0 w 2250643"/>
              <a:gd name="connsiteY5" fmla="*/ 0 h 6865620"/>
              <a:gd name="connsiteX0" fmla="*/ 0 w 2250643"/>
              <a:gd name="connsiteY0" fmla="*/ 0 h 6865620"/>
              <a:gd name="connsiteX1" fmla="*/ 1478451 w 2250643"/>
              <a:gd name="connsiteY1" fmla="*/ 4493832 h 6865620"/>
              <a:gd name="connsiteX2" fmla="*/ 897073 w 2250643"/>
              <a:gd name="connsiteY2" fmla="*/ 6865620 h 6865620"/>
              <a:gd name="connsiteX3" fmla="*/ 2250643 w 2250643"/>
              <a:gd name="connsiteY3" fmla="*/ 6858000 h 6865620"/>
              <a:gd name="connsiteX4" fmla="*/ 2250643 w 2250643"/>
              <a:gd name="connsiteY4" fmla="*/ 0 h 6865620"/>
              <a:gd name="connsiteX5" fmla="*/ 0 w 2250643"/>
              <a:gd name="connsiteY5" fmla="*/ 0 h 6865620"/>
              <a:gd name="connsiteX0" fmla="*/ 7671 w 2258314"/>
              <a:gd name="connsiteY0" fmla="*/ 0 h 6865620"/>
              <a:gd name="connsiteX1" fmla="*/ 1486122 w 2258314"/>
              <a:gd name="connsiteY1" fmla="*/ 4493832 h 6865620"/>
              <a:gd name="connsiteX2" fmla="*/ 904744 w 2258314"/>
              <a:gd name="connsiteY2" fmla="*/ 6865620 h 6865620"/>
              <a:gd name="connsiteX3" fmla="*/ 2258314 w 2258314"/>
              <a:gd name="connsiteY3" fmla="*/ 6858000 h 6865620"/>
              <a:gd name="connsiteX4" fmla="*/ 2258314 w 2258314"/>
              <a:gd name="connsiteY4" fmla="*/ 0 h 6865620"/>
              <a:gd name="connsiteX5" fmla="*/ 7671 w 2258314"/>
              <a:gd name="connsiteY5" fmla="*/ 0 h 6865620"/>
              <a:gd name="connsiteX0" fmla="*/ 7671 w 2258314"/>
              <a:gd name="connsiteY0" fmla="*/ 0 h 6865620"/>
              <a:gd name="connsiteX1" fmla="*/ 1486122 w 2258314"/>
              <a:gd name="connsiteY1" fmla="*/ 4493832 h 6865620"/>
              <a:gd name="connsiteX2" fmla="*/ 904744 w 2258314"/>
              <a:gd name="connsiteY2" fmla="*/ 6865620 h 6865620"/>
              <a:gd name="connsiteX3" fmla="*/ 2258314 w 2258314"/>
              <a:gd name="connsiteY3" fmla="*/ 6858000 h 6865620"/>
              <a:gd name="connsiteX4" fmla="*/ 2258314 w 2258314"/>
              <a:gd name="connsiteY4" fmla="*/ 0 h 6865620"/>
              <a:gd name="connsiteX5" fmla="*/ 7671 w 2258314"/>
              <a:gd name="connsiteY5" fmla="*/ 0 h 6865620"/>
              <a:gd name="connsiteX0" fmla="*/ 7028 w 2257671"/>
              <a:gd name="connsiteY0" fmla="*/ 0 h 6865620"/>
              <a:gd name="connsiteX1" fmla="*/ 1634094 w 2257671"/>
              <a:gd name="connsiteY1" fmla="*/ 3606065 h 6865620"/>
              <a:gd name="connsiteX2" fmla="*/ 904101 w 2257671"/>
              <a:gd name="connsiteY2" fmla="*/ 6865620 h 6865620"/>
              <a:gd name="connsiteX3" fmla="*/ 2257671 w 2257671"/>
              <a:gd name="connsiteY3" fmla="*/ 6858000 h 6865620"/>
              <a:gd name="connsiteX4" fmla="*/ 2257671 w 2257671"/>
              <a:gd name="connsiteY4" fmla="*/ 0 h 6865620"/>
              <a:gd name="connsiteX5" fmla="*/ 7028 w 2257671"/>
              <a:gd name="connsiteY5" fmla="*/ 0 h 6865620"/>
              <a:gd name="connsiteX0" fmla="*/ 8635 w 1953132"/>
              <a:gd name="connsiteY0" fmla="*/ 0 h 6865620"/>
              <a:gd name="connsiteX1" fmla="*/ 1329555 w 1953132"/>
              <a:gd name="connsiteY1" fmla="*/ 3606065 h 6865620"/>
              <a:gd name="connsiteX2" fmla="*/ 599562 w 1953132"/>
              <a:gd name="connsiteY2" fmla="*/ 6865620 h 6865620"/>
              <a:gd name="connsiteX3" fmla="*/ 1953132 w 1953132"/>
              <a:gd name="connsiteY3" fmla="*/ 6858000 h 6865620"/>
              <a:gd name="connsiteX4" fmla="*/ 1953132 w 1953132"/>
              <a:gd name="connsiteY4" fmla="*/ 0 h 6865620"/>
              <a:gd name="connsiteX5" fmla="*/ 8635 w 1953132"/>
              <a:gd name="connsiteY5" fmla="*/ 0 h 6865620"/>
              <a:gd name="connsiteX0" fmla="*/ 8635 w 1953132"/>
              <a:gd name="connsiteY0" fmla="*/ 0 h 6865620"/>
              <a:gd name="connsiteX1" fmla="*/ 1329555 w 1953132"/>
              <a:gd name="connsiteY1" fmla="*/ 3606065 h 6865620"/>
              <a:gd name="connsiteX2" fmla="*/ 599562 w 1953132"/>
              <a:gd name="connsiteY2" fmla="*/ 6865620 h 6865620"/>
              <a:gd name="connsiteX3" fmla="*/ 1953132 w 1953132"/>
              <a:gd name="connsiteY3" fmla="*/ 6858000 h 6865620"/>
              <a:gd name="connsiteX4" fmla="*/ 1953132 w 1953132"/>
              <a:gd name="connsiteY4" fmla="*/ 0 h 6865620"/>
              <a:gd name="connsiteX5" fmla="*/ 8635 w 1953132"/>
              <a:gd name="connsiteY5" fmla="*/ 0 h 6865620"/>
              <a:gd name="connsiteX0" fmla="*/ 8330 w 2015626"/>
              <a:gd name="connsiteY0" fmla="*/ 0 h 6865620"/>
              <a:gd name="connsiteX1" fmla="*/ 1392049 w 2015626"/>
              <a:gd name="connsiteY1" fmla="*/ 3606065 h 6865620"/>
              <a:gd name="connsiteX2" fmla="*/ 662056 w 2015626"/>
              <a:gd name="connsiteY2" fmla="*/ 6865620 h 6865620"/>
              <a:gd name="connsiteX3" fmla="*/ 2015626 w 2015626"/>
              <a:gd name="connsiteY3" fmla="*/ 6858000 h 6865620"/>
              <a:gd name="connsiteX4" fmla="*/ 2015626 w 2015626"/>
              <a:gd name="connsiteY4" fmla="*/ 0 h 6865620"/>
              <a:gd name="connsiteX5" fmla="*/ 8330 w 2015626"/>
              <a:gd name="connsiteY5" fmla="*/ 0 h 6865620"/>
              <a:gd name="connsiteX0" fmla="*/ 8186 w 2046881"/>
              <a:gd name="connsiteY0" fmla="*/ 0 h 6865620"/>
              <a:gd name="connsiteX1" fmla="*/ 1423304 w 2046881"/>
              <a:gd name="connsiteY1" fmla="*/ 3606065 h 6865620"/>
              <a:gd name="connsiteX2" fmla="*/ 693311 w 2046881"/>
              <a:gd name="connsiteY2" fmla="*/ 6865620 h 6865620"/>
              <a:gd name="connsiteX3" fmla="*/ 2046881 w 2046881"/>
              <a:gd name="connsiteY3" fmla="*/ 6858000 h 6865620"/>
              <a:gd name="connsiteX4" fmla="*/ 2046881 w 2046881"/>
              <a:gd name="connsiteY4" fmla="*/ 0 h 6865620"/>
              <a:gd name="connsiteX5" fmla="*/ 8186 w 2046881"/>
              <a:gd name="connsiteY5" fmla="*/ 0 h 6865620"/>
              <a:gd name="connsiteX0" fmla="*/ 8186 w 2046881"/>
              <a:gd name="connsiteY0" fmla="*/ 0 h 6865620"/>
              <a:gd name="connsiteX1" fmla="*/ 1423304 w 2046881"/>
              <a:gd name="connsiteY1" fmla="*/ 3606065 h 6865620"/>
              <a:gd name="connsiteX2" fmla="*/ 693311 w 2046881"/>
              <a:gd name="connsiteY2" fmla="*/ 6865620 h 6865620"/>
              <a:gd name="connsiteX3" fmla="*/ 2046881 w 2046881"/>
              <a:gd name="connsiteY3" fmla="*/ 6858000 h 6865620"/>
              <a:gd name="connsiteX4" fmla="*/ 2046881 w 2046881"/>
              <a:gd name="connsiteY4" fmla="*/ 0 h 6865620"/>
              <a:gd name="connsiteX5" fmla="*/ 8186 w 2046881"/>
              <a:gd name="connsiteY5" fmla="*/ 0 h 6865620"/>
              <a:gd name="connsiteX0" fmla="*/ 397 w 2039092"/>
              <a:gd name="connsiteY0" fmla="*/ 0 h 6865620"/>
              <a:gd name="connsiteX1" fmla="*/ 1415515 w 2039092"/>
              <a:gd name="connsiteY1" fmla="*/ 3606065 h 6865620"/>
              <a:gd name="connsiteX2" fmla="*/ 685522 w 2039092"/>
              <a:gd name="connsiteY2" fmla="*/ 6865620 h 6865620"/>
              <a:gd name="connsiteX3" fmla="*/ 2039092 w 2039092"/>
              <a:gd name="connsiteY3" fmla="*/ 6858000 h 6865620"/>
              <a:gd name="connsiteX4" fmla="*/ 2039092 w 2039092"/>
              <a:gd name="connsiteY4" fmla="*/ 0 h 6865620"/>
              <a:gd name="connsiteX5" fmla="*/ 397 w 2039092"/>
              <a:gd name="connsiteY5" fmla="*/ 0 h 6865620"/>
              <a:gd name="connsiteX0" fmla="*/ 401 w 2039096"/>
              <a:gd name="connsiteY0" fmla="*/ 0 h 6871716"/>
              <a:gd name="connsiteX1" fmla="*/ 1415519 w 2039096"/>
              <a:gd name="connsiteY1" fmla="*/ 3606065 h 6871716"/>
              <a:gd name="connsiteX2" fmla="*/ 803275 w 2039096"/>
              <a:gd name="connsiteY2" fmla="*/ 6871716 h 6871716"/>
              <a:gd name="connsiteX3" fmla="*/ 2039096 w 2039096"/>
              <a:gd name="connsiteY3" fmla="*/ 6858000 h 6871716"/>
              <a:gd name="connsiteX4" fmla="*/ 2039096 w 2039096"/>
              <a:gd name="connsiteY4" fmla="*/ 0 h 6871716"/>
              <a:gd name="connsiteX5" fmla="*/ 401 w 2039096"/>
              <a:gd name="connsiteY5" fmla="*/ 0 h 6871716"/>
              <a:gd name="connsiteX0" fmla="*/ 437 w 1913534"/>
              <a:gd name="connsiteY0" fmla="*/ 0 h 6871716"/>
              <a:gd name="connsiteX1" fmla="*/ 1289957 w 1913534"/>
              <a:gd name="connsiteY1" fmla="*/ 3606065 h 6871716"/>
              <a:gd name="connsiteX2" fmla="*/ 677713 w 1913534"/>
              <a:gd name="connsiteY2" fmla="*/ 6871716 h 6871716"/>
              <a:gd name="connsiteX3" fmla="*/ 1913534 w 1913534"/>
              <a:gd name="connsiteY3" fmla="*/ 6858000 h 6871716"/>
              <a:gd name="connsiteX4" fmla="*/ 1913534 w 1913534"/>
              <a:gd name="connsiteY4" fmla="*/ 0 h 6871716"/>
              <a:gd name="connsiteX5" fmla="*/ 437 w 1913534"/>
              <a:gd name="connsiteY5" fmla="*/ 0 h 6871716"/>
              <a:gd name="connsiteX0" fmla="*/ 0 w 1913097"/>
              <a:gd name="connsiteY0" fmla="*/ 0 h 6871716"/>
              <a:gd name="connsiteX1" fmla="*/ 1289520 w 1913097"/>
              <a:gd name="connsiteY1" fmla="*/ 3606065 h 6871716"/>
              <a:gd name="connsiteX2" fmla="*/ 677276 w 1913097"/>
              <a:gd name="connsiteY2" fmla="*/ 6871716 h 6871716"/>
              <a:gd name="connsiteX3" fmla="*/ 1913097 w 1913097"/>
              <a:gd name="connsiteY3" fmla="*/ 6858000 h 6871716"/>
              <a:gd name="connsiteX4" fmla="*/ 1913097 w 1913097"/>
              <a:gd name="connsiteY4" fmla="*/ 0 h 6871716"/>
              <a:gd name="connsiteX5" fmla="*/ 0 w 1913097"/>
              <a:gd name="connsiteY5" fmla="*/ 0 h 687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3097" h="6871716" extrusionOk="0">
                <a:moveTo>
                  <a:pt x="0" y="0"/>
                </a:moveTo>
                <a:cubicBezTo>
                  <a:pt x="216697" y="1078156"/>
                  <a:pt x="1176641" y="2460779"/>
                  <a:pt x="1289520" y="3606065"/>
                </a:cubicBezTo>
                <a:cubicBezTo>
                  <a:pt x="1402399" y="4751351"/>
                  <a:pt x="957121" y="6133465"/>
                  <a:pt x="677276" y="6871716"/>
                </a:cubicBezTo>
                <a:lnTo>
                  <a:pt x="1913097" y="6858000"/>
                </a:lnTo>
                <a:lnTo>
                  <a:pt x="1913097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9000">
                <a:srgbClr val="368A98"/>
              </a:gs>
              <a:gs pos="0">
                <a:srgbClr val="27538C"/>
              </a:gs>
              <a:gs pos="100000">
                <a:srgbClr val="44C1A3">
                  <a:lumMod val="75000"/>
                </a:srgbClr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Calibri"/>
              <a:sym typeface="Calibri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0A0B3E8-AE75-4E54-8B8C-BE84922EB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024"/>
          <a:stretch/>
        </p:blipFill>
        <p:spPr>
          <a:xfrm>
            <a:off x="8129255" y="0"/>
            <a:ext cx="1014745" cy="2503503"/>
          </a:xfrm>
          <a:prstGeom prst="rect">
            <a:avLst/>
          </a:prstGeom>
          <a:effectLst>
            <a:outerShdw blurRad="214376" algn="r" rotWithShape="0">
              <a:prstClr val="black">
                <a:alpha val="35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2DE30CB-1BEE-0606-66F0-A9330C19D923}"/>
              </a:ext>
            </a:extLst>
          </p:cNvPr>
          <p:cNvSpPr txBox="1"/>
          <p:nvPr userDrawn="1"/>
        </p:nvSpPr>
        <p:spPr>
          <a:xfrm>
            <a:off x="8351520" y="6467121"/>
            <a:ext cx="679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A8C84-1341-457B-96D2-C08B2A9920D5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86395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F5B3A65-5AC5-F2F1-2FC1-9DC20222F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514" y="6418102"/>
            <a:ext cx="516749" cy="354865"/>
          </a:xfrm>
          <a:prstGeom prst="rect">
            <a:avLst/>
          </a:prstGeom>
          <a:effectLst/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75FDDC7-95D7-A869-7598-BF23290D4CF2}"/>
              </a:ext>
            </a:extLst>
          </p:cNvPr>
          <p:cNvSpPr txBox="1"/>
          <p:nvPr userDrawn="1"/>
        </p:nvSpPr>
        <p:spPr>
          <a:xfrm>
            <a:off x="8351520" y="6467121"/>
            <a:ext cx="679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A8C84-1341-457B-96D2-C08B2A9920D5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93691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a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3F9BD-9B61-EF6A-DFBB-165B380EA3A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r="45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4486D60-7E68-5866-F2A2-5174EEC02F5D}"/>
              </a:ext>
            </a:extLst>
          </p:cNvPr>
          <p:cNvSpPr txBox="1"/>
          <p:nvPr userDrawn="1"/>
        </p:nvSpPr>
        <p:spPr>
          <a:xfrm>
            <a:off x="8351520" y="6467121"/>
            <a:ext cx="679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A8C84-1341-457B-96D2-C08B2A9920D5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980004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簡報1">
            <a:hlinkClick r:id="" action="ppaction://media"/>
            <a:extLst>
              <a:ext uri="{FF2B5EF4-FFF2-40B4-BE49-F238E27FC236}">
                <a16:creationId xmlns:a16="http://schemas.microsoft.com/office/drawing/2014/main" id="{644D3DB3-FE95-A1BA-5213-E4A81D97B86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F5852409-5B01-4C24-9E29-DAF9968AB020}"/>
              </a:ext>
            </a:extLst>
          </p:cNvPr>
          <p:cNvSpPr/>
          <p:nvPr userDrawn="1"/>
        </p:nvSpPr>
        <p:spPr>
          <a:xfrm>
            <a:off x="-32" y="-65"/>
            <a:ext cx="9143967" cy="6857999"/>
          </a:xfrm>
          <a:prstGeom prst="rect">
            <a:avLst/>
          </a:prstGeom>
          <a:solidFill>
            <a:srgbClr val="081526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+mn-cs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A167783-37AF-47C8-8B22-EF7ED44FD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/>
            <a:duotone>
              <a:prstClr val="black"/>
              <a:srgbClr val="327C9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1" r="6435" b="264"/>
          <a:stretch/>
        </p:blipFill>
        <p:spPr>
          <a:xfrm flipH="1">
            <a:off x="0" y="0"/>
            <a:ext cx="9144000" cy="16655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7B7FAE9-B564-47B1-96BD-AAA3B10D5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/>
            <a:duotone>
              <a:prstClr val="black"/>
              <a:srgbClr val="EFF7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t="59440" b="264"/>
          <a:stretch/>
        </p:blipFill>
        <p:spPr>
          <a:xfrm flipH="1">
            <a:off x="-32" y="-65"/>
            <a:ext cx="9144032" cy="14557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B72F865E-9C2F-44AE-867C-FE618A524ED3}"/>
              </a:ext>
            </a:extLst>
          </p:cNvPr>
          <p:cNvSpPr txBox="1"/>
          <p:nvPr userDrawn="1"/>
        </p:nvSpPr>
        <p:spPr>
          <a:xfrm>
            <a:off x="7823162" y="166935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455F51">
                    <a:lumMod val="60000"/>
                    <a:lumOff val="40000"/>
                  </a:srgbClr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t>111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55F51">
                    <a:lumMod val="60000"/>
                    <a:lumOff val="40000"/>
                  </a:srgbClr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t> 學年度</a:t>
            </a:r>
            <a:endParaRPr kumimoji="0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455F51">
                  <a:lumMod val="60000"/>
                  <a:lumOff val="40000"/>
                </a:srgbClr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55F51">
                    <a:lumMod val="60000"/>
                    <a:lumOff val="40000"/>
                  </a:srgbClr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t>編譯器製作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06C3BB-4BAA-D0C1-414F-8FA18083932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/>
          <a:stretch/>
        </p:blipFill>
        <p:spPr bwMode="auto">
          <a:xfrm>
            <a:off x="155275" y="250957"/>
            <a:ext cx="4214456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676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及時雨！中山大學在校生、應屆畢業生可領2萬元紓困金| 生活| 三立新聞網SETN.COM">
            <a:extLst>
              <a:ext uri="{FF2B5EF4-FFF2-40B4-BE49-F238E27FC236}">
                <a16:creationId xmlns:a16="http://schemas.microsoft.com/office/drawing/2014/main" id="{6C4DF1B3-648F-A71C-6D1E-253A35AB1E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r="10921" b="12016"/>
          <a:stretch/>
        </p:blipFill>
        <p:spPr bwMode="auto">
          <a:xfrm>
            <a:off x="-32" y="-65"/>
            <a:ext cx="9144032" cy="685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F5852409-5B01-4C24-9E29-DAF9968AB020}"/>
              </a:ext>
            </a:extLst>
          </p:cNvPr>
          <p:cNvSpPr/>
          <p:nvPr userDrawn="1"/>
        </p:nvSpPr>
        <p:spPr>
          <a:xfrm>
            <a:off x="-32" y="1"/>
            <a:ext cx="9143967" cy="6857999"/>
          </a:xfrm>
          <a:prstGeom prst="rect">
            <a:avLst/>
          </a:prstGeom>
          <a:solidFill>
            <a:srgbClr val="081526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+mn-cs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A167783-37AF-47C8-8B22-EF7ED44FD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duotone>
              <a:prstClr val="black"/>
              <a:srgbClr val="327C9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1" r="6435" b="264"/>
          <a:stretch/>
        </p:blipFill>
        <p:spPr>
          <a:xfrm flipH="1">
            <a:off x="0" y="0"/>
            <a:ext cx="9144000" cy="16655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7B7FAE9-B564-47B1-96BD-AAA3B10D5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duotone>
              <a:prstClr val="black"/>
              <a:srgbClr val="EFF7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t="59440" b="264"/>
          <a:stretch/>
        </p:blipFill>
        <p:spPr>
          <a:xfrm flipH="1">
            <a:off x="-32" y="-65"/>
            <a:ext cx="9144032" cy="14557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B72F865E-9C2F-44AE-867C-FE618A524ED3}"/>
              </a:ext>
            </a:extLst>
          </p:cNvPr>
          <p:cNvSpPr txBox="1"/>
          <p:nvPr userDrawn="1"/>
        </p:nvSpPr>
        <p:spPr>
          <a:xfrm>
            <a:off x="7823162" y="166935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455F51">
                    <a:lumMod val="60000"/>
                    <a:lumOff val="40000"/>
                  </a:srgbClr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t>111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55F51">
                    <a:lumMod val="60000"/>
                    <a:lumOff val="40000"/>
                  </a:srgbClr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t> 學年度</a:t>
            </a:r>
            <a:endParaRPr kumimoji="0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455F51">
                  <a:lumMod val="60000"/>
                  <a:lumOff val="40000"/>
                </a:srgbClr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55F51">
                    <a:lumMod val="60000"/>
                    <a:lumOff val="40000"/>
                  </a:srgbClr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t>編譯器製作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06C3BB-4BAA-D0C1-414F-8FA18083932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/>
          <a:stretch/>
        </p:blipFill>
        <p:spPr bwMode="auto">
          <a:xfrm>
            <a:off x="155275" y="250957"/>
            <a:ext cx="4214456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719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簡報1">
            <a:hlinkClick r:id="" action="ppaction://media"/>
            <a:extLst>
              <a:ext uri="{FF2B5EF4-FFF2-40B4-BE49-F238E27FC236}">
                <a16:creationId xmlns:a16="http://schemas.microsoft.com/office/drawing/2014/main" id="{1D57B755-346B-DB1E-FAE8-8216427B20BA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09ADC04-F993-B71A-BD3A-65F5FD5F2FDF}"/>
              </a:ext>
            </a:extLst>
          </p:cNvPr>
          <p:cNvSpPr/>
          <p:nvPr userDrawn="1"/>
        </p:nvSpPr>
        <p:spPr>
          <a:xfrm>
            <a:off x="33" y="-11331"/>
            <a:ext cx="9143967" cy="6857999"/>
          </a:xfrm>
          <a:prstGeom prst="rect">
            <a:avLst/>
          </a:prstGeom>
          <a:solidFill>
            <a:srgbClr val="081526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3AB847C-1E3D-4934-B675-1FD46DFEC5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 rot="20236542">
            <a:off x="-97522" y="7244860"/>
            <a:ext cx="530860" cy="364555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19B76F-446B-4CB4-BE59-CB9DD296B4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137520">
            <a:off x="7423966" y="7295744"/>
            <a:ext cx="533809" cy="366580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A598F67-80A9-41C9-89E9-EED7BBF339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 rot="10800000" flipH="1" flipV="1">
            <a:off x="8519767" y="7262334"/>
            <a:ext cx="706439" cy="488184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9771262-59DA-4D0F-957F-87BC580D3E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 rot="255634">
            <a:off x="1483269" y="7491600"/>
            <a:ext cx="536898" cy="368701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013DB79-D15C-41C1-B057-22D8CF03E0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 rot="20820450">
            <a:off x="8117724" y="7679635"/>
            <a:ext cx="1322266" cy="908036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6EBE5BA-13E0-4BAE-B380-D8254F9FE9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 rot="765622">
            <a:off x="7494229" y="7793564"/>
            <a:ext cx="1385860" cy="951706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B9C0FCC-192B-49A5-A413-E12565D10C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 rot="806024">
            <a:off x="874801" y="8020551"/>
            <a:ext cx="886430" cy="608734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D6FB507-1353-47A6-B653-E2D0A1575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 bwMode="auto">
          <a:xfrm rot="20820450">
            <a:off x="-289803" y="7390372"/>
            <a:ext cx="1402312" cy="963003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647D5BF-92CC-44FC-ADE0-FED0A3D67E5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109" r="1109"/>
          <a:stretch/>
        </p:blipFill>
        <p:spPr bwMode="auto">
          <a:xfrm rot="21015956">
            <a:off x="759177" y="8872833"/>
            <a:ext cx="1007750" cy="707744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23446FE-17BA-4AF3-BD51-5B275B1D5D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1563" b="1563"/>
          <a:stretch/>
        </p:blipFill>
        <p:spPr bwMode="auto">
          <a:xfrm rot="21090251">
            <a:off x="8414652" y="8449401"/>
            <a:ext cx="1314265" cy="874334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029180C-4699-4FD8-B4FB-3D931B2520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96" r="2096"/>
          <a:stretch/>
        </p:blipFill>
        <p:spPr bwMode="auto">
          <a:xfrm rot="729929">
            <a:off x="846412" y="8766245"/>
            <a:ext cx="928316" cy="665396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AF7DD29-40A7-4F69-A29A-5CC9058EF38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135" b="1135"/>
          <a:stretch/>
        </p:blipFill>
        <p:spPr bwMode="auto">
          <a:xfrm rot="736661">
            <a:off x="7887398" y="8760006"/>
            <a:ext cx="1106250" cy="742446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CE9F1B5-01B3-4FBB-92FB-6A13B5B47BB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443" b="1443"/>
          <a:stretch/>
        </p:blipFill>
        <p:spPr bwMode="auto">
          <a:xfrm rot="21130500">
            <a:off x="-544762" y="8719385"/>
            <a:ext cx="1210264" cy="807140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740B1A2-4606-44ED-81A4-6E25D5CB28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 rot="21299405">
            <a:off x="8507711" y="9133967"/>
            <a:ext cx="984362" cy="675986"/>
          </a:xfrm>
          <a:prstGeom prst="rect">
            <a:avLst/>
          </a:prstGeom>
          <a:effectLst>
            <a:outerShdw blurRad="177800" algn="ctr" rotWithShape="0">
              <a:prstClr val="black">
                <a:alpha val="60000"/>
              </a:prstClr>
            </a:outerShdw>
          </a:effectLst>
        </p:spPr>
      </p:pic>
      <p:pic>
        <p:nvPicPr>
          <p:cNvPr id="3" name="Picture 4" descr="Q&amp;A | 兆豐財富管理">
            <a:extLst>
              <a:ext uri="{FF2B5EF4-FFF2-40B4-BE49-F238E27FC236}">
                <a16:creationId xmlns:a16="http://schemas.microsoft.com/office/drawing/2014/main" id="{186571F9-72C0-45E9-9DFA-5E6E9C4E84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526" y="2752935"/>
            <a:ext cx="3548916" cy="19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D17D7AC3-A215-405C-B35B-99839C893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/>
            <a:duotone>
              <a:prstClr val="black"/>
              <a:srgbClr val="EFF7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t="59440" b="264"/>
          <a:stretch/>
        </p:blipFill>
        <p:spPr>
          <a:xfrm flipH="1">
            <a:off x="-32" y="-65"/>
            <a:ext cx="9144032" cy="14557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A9E184CF-00D5-4AE3-96BC-F2E6A219F5F2}"/>
              </a:ext>
            </a:extLst>
          </p:cNvPr>
          <p:cNvSpPr txBox="1"/>
          <p:nvPr userDrawn="1"/>
        </p:nvSpPr>
        <p:spPr>
          <a:xfrm>
            <a:off x="7823162" y="166935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455F51">
                    <a:lumMod val="60000"/>
                    <a:lumOff val="40000"/>
                  </a:srgbClr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t>111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55F51">
                    <a:lumMod val="60000"/>
                    <a:lumOff val="40000"/>
                  </a:srgbClr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t> 學年度</a:t>
            </a:r>
            <a:endParaRPr kumimoji="0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455F51">
                  <a:lumMod val="60000"/>
                  <a:lumOff val="40000"/>
                </a:srgbClr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55F51">
                    <a:lumMod val="60000"/>
                    <a:lumOff val="40000"/>
                  </a:srgbClr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</a:rPr>
              <a:t>編譯器製作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4E80234-CF45-3D22-D778-01F611A1472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/>
          <a:stretch/>
        </p:blipFill>
        <p:spPr bwMode="auto">
          <a:xfrm>
            <a:off x="155275" y="250957"/>
            <a:ext cx="4214456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24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72222E-6 4.81481E-6 L 4.72222E-6 -1.32917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4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45833E-6 0.09236 L -1.45833E-6 -1.37592 " pathEditMode="relative" rAng="0" ptsTypes="AA">
                                      <p:cBhvr>
                                        <p:cTn id="10" dur="1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4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0.00023 L -4.16667E-7 -1.30046 " pathEditMode="relative" rAng="0" ptsTypes="AA">
                                      <p:cBhvr>
                                        <p:cTn id="12" dur="2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0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91667E-6 1.11111E-6 L 2.91667E-6 -1.36505 " pathEditMode="relative" rAng="0" ptsTypes="AA">
                                      <p:cBhvr>
                                        <p:cTn id="14" dur="2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2.70833E-6 2.22222E-6 L 2.70833E-6 -1.49815 " pathEditMode="relative" rAng="0" ptsTypes="AA">
                                      <p:cBhvr>
                                        <p:cTn id="16" dur="20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90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08333E-7 -0.04977 L 2.08333E-7 -1.41227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4.58333E-6 -1.48148E-6 L 4.58333E-6 -1.43819 " pathEditMode="relative" rAng="0" ptsTypes="AA">
                                      <p:cBhvr>
                                        <p:cTn id="20" dur="2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9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3.54167E-6 3.33333E-6 L -3.54167E-6 -1.46713 " pathEditMode="relative" rAng="0" ptsTypes="AA">
                                      <p:cBhvr>
                                        <p:cTn id="22" dur="20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3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3.33333E-6 -7.40741E-7 L 3.33333E-6 -1.21157 " pathEditMode="relative" rAng="0" ptsTypes="AA">
                                      <p:cBhvr>
                                        <p:cTn id="24" dur="2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57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2.08333E-7 -4.44444E-6 L 2.08333E-7 -1.46713 " pathEditMode="relative" rAng="0" ptsTypes="AA">
                                      <p:cBhvr>
                                        <p:cTn id="26" dur="2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3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6.25E-7 -7.40741E-7 L -6.25E-7 -1.21157 " pathEditMode="relative" rAng="0" ptsTypes="AA">
                                      <p:cBhvr>
                                        <p:cTn id="28" dur="2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5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-1.11111E-6 L 2.08333E-7 -1.21157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57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2.5E-6 -1.48148E-6 L -2.5E-6 -1.21157 " pathEditMode="relative" rAng="0" ptsTypes="AA">
                                      <p:cBhvr>
                                        <p:cTn id="32" dur="2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57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repeatCount="indefinite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8.33333E-7 -2.96296E-6 L 8.33333E-7 -1.46713 " pathEditMode="relative" rAng="0" ptsTypes="AA">
                                      <p:cBhvr>
                                        <p:cTn id="34" dur="2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1E0920F-8B50-4B56-9191-742F11B57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926869"/>
            <a:ext cx="9144000" cy="523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4290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17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6" r:id="rId4"/>
    <p:sldLayoutId id="2147483677" r:id="rId5"/>
    <p:sldLayoutId id="2147483675" r:id="rId6"/>
    <p:sldLayoutId id="2147483674" r:id="rId7"/>
    <p:sldLayoutId id="2147483680" r:id="rId8"/>
    <p:sldLayoutId id="2147483669" r:id="rId9"/>
    <p:sldLayoutId id="2147483671" r:id="rId10"/>
    <p:sldLayoutId id="214748368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EEC9D224-E4CB-4092-ADAF-FDBAE3085DC5}"/>
              </a:ext>
            </a:extLst>
          </p:cNvPr>
          <p:cNvSpPr txBox="1"/>
          <p:nvPr/>
        </p:nvSpPr>
        <p:spPr>
          <a:xfrm flipH="1">
            <a:off x="1048870" y="5436373"/>
            <a:ext cx="7046260" cy="574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rgbClr val="FFD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2.0" panose="020B0000000000000000" pitchFamily="34" charset="-120"/>
                <a:ea typeface="jf open 粉圓 2.0" panose="020B0000000000000000" pitchFamily="34" charset="-120"/>
              </a:rPr>
              <a:t>助教</a:t>
            </a:r>
            <a:r>
              <a:rPr lang="en-US" altLang="zh-TW" sz="2400" b="1" dirty="0">
                <a:solidFill>
                  <a:srgbClr val="FFD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2.0" panose="020B0000000000000000" pitchFamily="34" charset="-120"/>
                <a:ea typeface="jf open 粉圓 2.0" panose="020B0000000000000000" pitchFamily="34" charset="-120"/>
              </a:rPr>
              <a:t>|</a:t>
            </a:r>
            <a:r>
              <a:rPr lang="zh-TW" altLang="en-US" sz="2400" b="1" dirty="0">
                <a:solidFill>
                  <a:srgbClr val="FFD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2.0" panose="020B0000000000000000" pitchFamily="34" charset="-120"/>
                <a:ea typeface="jf open 粉圓 2.0" panose="020B0000000000000000" pitchFamily="34" charset="-120"/>
              </a:rPr>
              <a:t> 丁襄龍 </a:t>
            </a:r>
            <a:r>
              <a:rPr lang="en-US" altLang="zh-TW" sz="2400" b="1" dirty="0">
                <a:solidFill>
                  <a:srgbClr val="FFD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2.0" panose="020B0000000000000000" pitchFamily="34" charset="-120"/>
                <a:ea typeface="jf open 粉圓 2.0" panose="020B0000000000000000" pitchFamily="34" charset="-120"/>
              </a:rPr>
              <a:t>clove dragon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4065C69-276D-76D6-9F02-1622C7EF0CD0}"/>
              </a:ext>
            </a:extLst>
          </p:cNvPr>
          <p:cNvSpPr txBox="1"/>
          <p:nvPr/>
        </p:nvSpPr>
        <p:spPr>
          <a:xfrm flipH="1">
            <a:off x="696686" y="2455464"/>
            <a:ext cx="7750628" cy="194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9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2.0" panose="020B0000000000000000" pitchFamily="34" charset="-120"/>
                <a:ea typeface="jf open 粉圓 2.0" panose="020B0000000000000000" pitchFamily="34" charset="-120"/>
              </a:rPr>
              <a:t>Yacc</a:t>
            </a:r>
            <a:r>
              <a:rPr lang="zh-TW" alt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2.0" panose="020B0000000000000000" pitchFamily="34" charset="-120"/>
                <a:ea typeface="jf open 粉圓 2.0" panose="020B0000000000000000" pitchFamily="34" charset="-120"/>
              </a:rPr>
              <a:t> </a:t>
            </a:r>
            <a:r>
              <a:rPr lang="en-US" altLang="zh-TW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2.0" panose="020B0000000000000000" pitchFamily="34" charset="-120"/>
                <a:ea typeface="jf open 粉圓 2.0" panose="020B0000000000000000" pitchFamily="34" charset="-120"/>
              </a:rPr>
              <a:t>Parser</a:t>
            </a:r>
            <a:endParaRPr lang="zh-TW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41EA00B-4A51-0BEF-B2C9-B715A64C7497}"/>
              </a:ext>
            </a:extLst>
          </p:cNvPr>
          <p:cNvSpPr/>
          <p:nvPr/>
        </p:nvSpPr>
        <p:spPr>
          <a:xfrm>
            <a:off x="1170790" y="2242013"/>
            <a:ext cx="3070288" cy="59698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538C"/>
              </a:gs>
              <a:gs pos="100000">
                <a:srgbClr val="31937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28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rPr>
              <a:t>編譯器製作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509829D-6992-7BB6-8F7E-96BD5CC19C81}"/>
              </a:ext>
            </a:extLst>
          </p:cNvPr>
          <p:cNvSpPr/>
          <p:nvPr/>
        </p:nvSpPr>
        <p:spPr>
          <a:xfrm>
            <a:off x="7867461" y="217283"/>
            <a:ext cx="1023042" cy="416460"/>
          </a:xfrm>
          <a:prstGeom prst="rect">
            <a:avLst/>
          </a:prstGeom>
          <a:solidFill>
            <a:srgbClr val="EDFB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743896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en-US" altLang="en-US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Definition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500743" y="982287"/>
            <a:ext cx="814251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%{</a:t>
            </a:r>
            <a:endParaRPr lang="en-US" altLang="zh-TW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#include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&lt;</a:t>
            </a:r>
            <a:r>
              <a:rPr lang="en-US" altLang="zh-TW" b="0" dirty="0" err="1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stdio.h</a:t>
            </a:r>
            <a:r>
              <a:rPr lang="en-US" altLang="zh-TW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&gt;</a:t>
            </a:r>
            <a:endParaRPr lang="en-US" altLang="zh-TW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 err="1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yylex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();</a:t>
            </a:r>
          </a:p>
          <a:p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double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 err="1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ans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0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void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 err="1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yyerror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const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char*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message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) {</a:t>
            </a:r>
          </a:p>
          <a:p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b="0" dirty="0" err="1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printf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</a:t>
            </a:r>
            <a:r>
              <a:rPr lang="en-US" altLang="zh-TW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"</a:t>
            </a:r>
            <a:r>
              <a:rPr lang="en-US" altLang="zh-TW" b="0" dirty="0" err="1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Invaild</a:t>
            </a:r>
            <a:r>
              <a:rPr lang="en-US" altLang="zh-TW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 format</a:t>
            </a:r>
            <a:r>
              <a:rPr lang="en-US" altLang="zh-TW" b="0" dirty="0">
                <a:solidFill>
                  <a:srgbClr val="D7BA7D"/>
                </a:solidFill>
                <a:effectLst/>
                <a:latin typeface="JetBrains Mono" panose="02000009000000000000" pitchFamily="49" charset="0"/>
              </a:rPr>
              <a:t>\n</a:t>
            </a:r>
            <a:r>
              <a:rPr lang="en-US" altLang="zh-TW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"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);</a:t>
            </a:r>
          </a:p>
          <a:p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};</a:t>
            </a:r>
          </a:p>
          <a:p>
            <a:r>
              <a:rPr lang="en-US" altLang="zh-TW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%}</a:t>
            </a:r>
          </a:p>
          <a:p>
            <a:endParaRPr lang="en-US" altLang="zh-TW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%union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</a:t>
            </a:r>
          </a:p>
          <a:p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float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</a:t>
            </a:r>
            <a:r>
              <a:rPr lang="en-US" altLang="zh-TW" b="0" dirty="0" err="1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floatVal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  </a:t>
            </a:r>
            <a:r>
              <a:rPr lang="en-US" altLang="zh-TW" b="0" dirty="0" err="1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intVal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}</a:t>
            </a:r>
          </a:p>
          <a:p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%type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&lt;</a:t>
            </a:r>
            <a:r>
              <a:rPr lang="en-US" altLang="zh-TW" b="0" dirty="0" err="1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floatVal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&gt;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NUMBER</a:t>
            </a:r>
            <a:endParaRPr lang="en-US" altLang="zh-TW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%type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&lt;</a:t>
            </a:r>
            <a:r>
              <a:rPr lang="en-US" altLang="zh-TW" b="0" dirty="0" err="1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floatVal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&gt;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expression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factor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group</a:t>
            </a:r>
            <a:endParaRPr lang="en-US" altLang="zh-TW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%token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PLUS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MINUS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MUL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DIV</a:t>
            </a:r>
            <a:endParaRPr lang="en-US" altLang="zh-TW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%token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LP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RP</a:t>
            </a:r>
            <a:endParaRPr lang="en-US" altLang="zh-TW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%token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NUMBER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NEWLINE</a:t>
            </a:r>
          </a:p>
          <a:p>
            <a:endParaRPr lang="en-US" altLang="zh-TW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b="1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%%</a:t>
            </a:r>
            <a:endParaRPr lang="en-US" altLang="zh-TW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9CD0CCE-15E1-58B7-C66D-50A9BC92AC4A}"/>
              </a:ext>
            </a:extLst>
          </p:cNvPr>
          <p:cNvSpPr txBox="1"/>
          <p:nvPr/>
        </p:nvSpPr>
        <p:spPr>
          <a:xfrm>
            <a:off x="8139648" y="177222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 err="1">
                <a:solidFill>
                  <a:srgbClr val="404040"/>
                </a:solidFill>
              </a:rPr>
              <a:t>calc.y</a:t>
            </a:r>
            <a:endParaRPr lang="zh-TW" altLang="en-US" dirty="0">
              <a:solidFill>
                <a:srgbClr val="40404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en-US" altLang="en-US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Definition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500743" y="1011735"/>
            <a:ext cx="8142514" cy="48345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600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%{</a:t>
            </a:r>
            <a:endParaRPr lang="en-US" altLang="zh-TW" sz="26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6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#include</a:t>
            </a:r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&lt;</a:t>
            </a:r>
            <a:r>
              <a:rPr lang="en-US" altLang="zh-TW" sz="2600" b="0" dirty="0" err="1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stdio.h</a:t>
            </a:r>
            <a:r>
              <a:rPr lang="en-US" altLang="zh-TW" sz="2600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&gt;</a:t>
            </a:r>
            <a:endParaRPr lang="en-US" altLang="zh-TW" sz="26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 err="1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yylex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();</a:t>
            </a:r>
          </a:p>
          <a:p>
            <a:pPr>
              <a:lnSpc>
                <a:spcPct val="150000"/>
              </a:lnSpc>
            </a:pPr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double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 err="1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ans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2600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0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void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 err="1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yyerror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</a:t>
            </a:r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const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char*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message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) {</a:t>
            </a:r>
          </a:p>
          <a:p>
            <a:pPr>
              <a:lnSpc>
                <a:spcPct val="150000"/>
              </a:lnSpc>
            </a:pP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2600" b="0" dirty="0" err="1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printf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</a:t>
            </a:r>
            <a:r>
              <a:rPr lang="en-US" altLang="zh-TW" sz="2600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"</a:t>
            </a:r>
            <a:r>
              <a:rPr lang="en-US" altLang="zh-TW" sz="2600" b="0" dirty="0" err="1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Invaild</a:t>
            </a:r>
            <a:r>
              <a:rPr lang="en-US" altLang="zh-TW" sz="2600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 format</a:t>
            </a:r>
            <a:r>
              <a:rPr lang="en-US" altLang="zh-TW" sz="2600" b="0" dirty="0">
                <a:solidFill>
                  <a:srgbClr val="D7BA7D"/>
                </a:solidFill>
                <a:effectLst/>
                <a:latin typeface="JetBrains Mono" panose="02000009000000000000" pitchFamily="49" charset="0"/>
              </a:rPr>
              <a:t>\n</a:t>
            </a:r>
            <a:r>
              <a:rPr lang="en-US" altLang="zh-TW" sz="2600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"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);</a:t>
            </a:r>
          </a:p>
          <a:p>
            <a:pPr>
              <a:lnSpc>
                <a:spcPct val="150000"/>
              </a:lnSpc>
            </a:pP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};</a:t>
            </a:r>
          </a:p>
          <a:p>
            <a:pPr>
              <a:lnSpc>
                <a:spcPct val="150000"/>
              </a:lnSpc>
            </a:pPr>
            <a:r>
              <a:rPr lang="en-US" altLang="zh-TW" sz="2600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%}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9CD0CCE-15E1-58B7-C66D-50A9BC92AC4A}"/>
              </a:ext>
            </a:extLst>
          </p:cNvPr>
          <p:cNvSpPr txBox="1"/>
          <p:nvPr/>
        </p:nvSpPr>
        <p:spPr>
          <a:xfrm>
            <a:off x="8139648" y="177222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 err="1">
                <a:solidFill>
                  <a:srgbClr val="404040"/>
                </a:solidFill>
              </a:rPr>
              <a:t>calc.y</a:t>
            </a:r>
            <a:endParaRPr lang="zh-TW" alt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92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en-US" altLang="en-US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Definition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500743" y="856357"/>
            <a:ext cx="814251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%union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</a:t>
            </a:r>
          </a:p>
          <a:p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float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</a:t>
            </a:r>
            <a:r>
              <a:rPr lang="en-US" altLang="zh-TW" sz="2600" b="0" dirty="0" err="1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floatVal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  </a:t>
            </a:r>
            <a:r>
              <a:rPr lang="en-US" altLang="zh-TW" sz="2600" b="0" dirty="0" err="1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intVal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}</a:t>
            </a:r>
            <a:b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endParaRPr lang="en-US" altLang="zh-TW" sz="26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%type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&lt;</a:t>
            </a:r>
            <a:r>
              <a:rPr lang="en-US" altLang="zh-TW" sz="2600" b="0" dirty="0" err="1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floatVal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&gt;		</a:t>
            </a:r>
            <a: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NUMBER</a:t>
            </a:r>
            <a:endParaRPr lang="en-US" altLang="zh-TW" sz="26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%type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&lt;</a:t>
            </a:r>
            <a:r>
              <a:rPr lang="en-US" altLang="zh-TW" sz="2600" b="0" dirty="0" err="1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floatVal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&gt;		</a:t>
            </a:r>
            <a: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expression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b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sz="2600" dirty="0">
                <a:solidFill>
                  <a:srgbClr val="4EC9B0"/>
                </a:solidFill>
                <a:latin typeface="JetBrains Mono" panose="02000009000000000000" pitchFamily="49" charset="0"/>
              </a:rPr>
              <a:t>								</a:t>
            </a:r>
            <a: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factor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group</a:t>
            </a:r>
            <a:b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</a:br>
            <a:endParaRPr lang="en-US" altLang="zh-TW" sz="26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%token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PLUS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MINUS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MUL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DIV</a:t>
            </a:r>
            <a:endParaRPr lang="en-US" altLang="zh-TW" sz="26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%token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LP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RP</a:t>
            </a:r>
            <a:endParaRPr lang="en-US" altLang="zh-TW" sz="26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%token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NUMBER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NEWLINE</a:t>
            </a:r>
          </a:p>
          <a:p>
            <a:endParaRPr lang="en-US" altLang="zh-TW" sz="26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2600" b="1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%%</a:t>
            </a:r>
            <a:endParaRPr lang="en-US" altLang="zh-TW" sz="26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9CD0CCE-15E1-58B7-C66D-50A9BC92AC4A}"/>
              </a:ext>
            </a:extLst>
          </p:cNvPr>
          <p:cNvSpPr txBox="1"/>
          <p:nvPr/>
        </p:nvSpPr>
        <p:spPr>
          <a:xfrm>
            <a:off x="8139648" y="177222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 err="1">
                <a:solidFill>
                  <a:srgbClr val="404040"/>
                </a:solidFill>
              </a:rPr>
              <a:t>calc.y</a:t>
            </a:r>
            <a:endParaRPr lang="zh-TW" altLang="en-US" dirty="0">
              <a:solidFill>
                <a:srgbClr val="404040"/>
              </a:solidFill>
            </a:endParaRPr>
          </a:p>
        </p:txBody>
      </p:sp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67C0211E-A7E5-7684-A8CF-56BB85A87435}"/>
              </a:ext>
            </a:extLst>
          </p:cNvPr>
          <p:cNvSpPr/>
          <p:nvPr/>
        </p:nvSpPr>
        <p:spPr>
          <a:xfrm>
            <a:off x="5756988" y="1605280"/>
            <a:ext cx="3058989" cy="1117600"/>
          </a:xfrm>
          <a:prstGeom prst="wedgeRoundRectCallout">
            <a:avLst>
              <a:gd name="adj1" fmla="val -43796"/>
              <a:gd name="adj2" fmla="val 80354"/>
              <a:gd name="adj3" fmla="val 16667"/>
            </a:avLst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%type </a:t>
            </a:r>
            <a:r>
              <a:rPr lang="zh-TW" altLang="en-US" sz="2400" dirty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通常</a:t>
            </a:r>
            <a:r>
              <a:rPr lang="zh-TW" altLang="en-US" sz="2400" dirty="0">
                <a:solidFill>
                  <a:schemeClr val="tx1"/>
                </a:solidFill>
              </a:rPr>
              <a:t>宣告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Non-Terminals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E024221E-A676-0493-5F18-176992D212E2}"/>
              </a:ext>
            </a:extLst>
          </p:cNvPr>
          <p:cNvSpPr/>
          <p:nvPr/>
        </p:nvSpPr>
        <p:spPr>
          <a:xfrm>
            <a:off x="5756987" y="5148203"/>
            <a:ext cx="3058989" cy="1117600"/>
          </a:xfrm>
          <a:prstGeom prst="wedgeRoundRectCallout">
            <a:avLst>
              <a:gd name="adj1" fmla="val -53842"/>
              <a:gd name="adj2" fmla="val -86010"/>
              <a:gd name="adj3" fmla="val 16667"/>
            </a:avLst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%token</a:t>
            </a:r>
            <a:r>
              <a:rPr lang="zh-TW" altLang="en-US" sz="2400" dirty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通常</a:t>
            </a:r>
            <a:r>
              <a:rPr lang="zh-TW" altLang="en-US" sz="2400" dirty="0">
                <a:solidFill>
                  <a:schemeClr val="tx1"/>
                </a:solidFill>
              </a:rPr>
              <a:t>宣告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Terminals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en-US" altLang="en-US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Definition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500743" y="856357"/>
            <a:ext cx="814251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2600" b="0" dirty="0">
              <a:solidFill>
                <a:srgbClr val="569CD6"/>
              </a:solidFill>
              <a:effectLst/>
              <a:latin typeface="JetBrains Mono" panose="02000009000000000000" pitchFamily="49" charset="0"/>
            </a:endParaRPr>
          </a:p>
          <a:p>
            <a:endParaRPr lang="en-US" altLang="zh-TW" sz="2600" dirty="0">
              <a:solidFill>
                <a:srgbClr val="569CD6"/>
              </a:solidFill>
              <a:latin typeface="JetBrains Mono" panose="02000009000000000000" pitchFamily="49" charset="0"/>
            </a:endParaRPr>
          </a:p>
          <a:p>
            <a:endParaRPr lang="en-US" altLang="zh-TW" sz="2600" b="0" dirty="0">
              <a:solidFill>
                <a:srgbClr val="569CD6"/>
              </a:solidFill>
              <a:effectLst/>
              <a:latin typeface="JetBrains Mono" panose="02000009000000000000" pitchFamily="49" charset="0"/>
            </a:endParaRPr>
          </a:p>
          <a:p>
            <a:endParaRPr lang="en-US" altLang="zh-TW" sz="2600" b="0" dirty="0">
              <a:solidFill>
                <a:srgbClr val="569CD6"/>
              </a:solidFill>
              <a:effectLst/>
              <a:latin typeface="JetBrains Mono" panose="02000009000000000000" pitchFamily="49" charset="0"/>
            </a:endParaRPr>
          </a:p>
          <a:p>
            <a:endParaRPr lang="en-US" altLang="zh-TW" sz="2600" dirty="0">
              <a:solidFill>
                <a:srgbClr val="569CD6"/>
              </a:solidFill>
              <a:latin typeface="JetBrains Mono" panose="02000009000000000000" pitchFamily="49" charset="0"/>
            </a:endParaRPr>
          </a:p>
          <a:p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%type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&lt;</a:t>
            </a:r>
            <a:r>
              <a:rPr lang="en-US" altLang="zh-TW" sz="2600" b="0" dirty="0" err="1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floatVal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&gt;		</a:t>
            </a:r>
            <a: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NUMBER</a:t>
            </a:r>
            <a:endParaRPr lang="en-US" altLang="zh-TW" sz="26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26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%type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&lt;</a:t>
            </a:r>
            <a:r>
              <a:rPr lang="en-US" altLang="zh-TW" sz="2600" b="0" dirty="0" err="1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floatVal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&gt;		</a:t>
            </a:r>
            <a: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expression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b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sz="2600" dirty="0">
                <a:solidFill>
                  <a:srgbClr val="4EC9B0"/>
                </a:solidFill>
                <a:latin typeface="JetBrains Mono" panose="02000009000000000000" pitchFamily="49" charset="0"/>
              </a:rPr>
              <a:t>								</a:t>
            </a:r>
            <a: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factor</a:t>
            </a:r>
            <a:r>
              <a:rPr lang="en-US" altLang="zh-TW" sz="26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group</a:t>
            </a:r>
            <a:br>
              <a:rPr lang="en-US" altLang="zh-TW" sz="26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</a:br>
            <a:endParaRPr lang="en-US" altLang="zh-TW" sz="26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endParaRPr lang="en-US" altLang="zh-TW" sz="2600" b="0" dirty="0">
              <a:solidFill>
                <a:srgbClr val="569CD6"/>
              </a:solidFill>
              <a:effectLst/>
              <a:latin typeface="JetBrains Mono" panose="02000009000000000000" pitchFamily="49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9CD0CCE-15E1-58B7-C66D-50A9BC92AC4A}"/>
              </a:ext>
            </a:extLst>
          </p:cNvPr>
          <p:cNvSpPr txBox="1"/>
          <p:nvPr/>
        </p:nvSpPr>
        <p:spPr>
          <a:xfrm>
            <a:off x="8139648" y="177222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 err="1">
                <a:solidFill>
                  <a:srgbClr val="404040"/>
                </a:solidFill>
              </a:rPr>
              <a:t>calc.y</a:t>
            </a:r>
            <a:endParaRPr lang="zh-TW" altLang="en-US" dirty="0">
              <a:solidFill>
                <a:srgbClr val="404040"/>
              </a:solidFill>
            </a:endParaRPr>
          </a:p>
        </p:txBody>
      </p:sp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67C0211E-A7E5-7684-A8CF-56BB85A87435}"/>
              </a:ext>
            </a:extLst>
          </p:cNvPr>
          <p:cNvSpPr/>
          <p:nvPr/>
        </p:nvSpPr>
        <p:spPr>
          <a:xfrm>
            <a:off x="2901820" y="1345682"/>
            <a:ext cx="5741435" cy="1117600"/>
          </a:xfrm>
          <a:prstGeom prst="wedgeRoundRectCallout">
            <a:avLst>
              <a:gd name="adj1" fmla="val 1383"/>
              <a:gd name="adj2" fmla="val 92877"/>
              <a:gd name="adj3" fmla="val 16667"/>
            </a:avLst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NUMBER </a:t>
            </a:r>
            <a:r>
              <a:rPr lang="zh-TW" altLang="en-US" sz="2400" dirty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雖然是</a:t>
            </a:r>
            <a:r>
              <a:rPr lang="en-US" altLang="zh-TW" sz="2400" dirty="0">
                <a:solidFill>
                  <a:schemeClr val="tx1"/>
                </a:solidFill>
              </a:rPr>
              <a:t> Terminal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zh-TW" altLang="en-US" sz="2400" dirty="0">
                <a:solidFill>
                  <a:schemeClr val="tx1"/>
                </a:solidFill>
              </a:rPr>
              <a:t>但是我們一樣需要知道他的實際數值！</a:t>
            </a: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E024221E-A676-0493-5F18-176992D212E2}"/>
              </a:ext>
            </a:extLst>
          </p:cNvPr>
          <p:cNvSpPr/>
          <p:nvPr/>
        </p:nvSpPr>
        <p:spPr>
          <a:xfrm>
            <a:off x="500742" y="4394718"/>
            <a:ext cx="8142513" cy="2211356"/>
          </a:xfrm>
          <a:prstGeom prst="wedgeRoundRectCallout">
            <a:avLst>
              <a:gd name="adj1" fmla="val -22746"/>
              <a:gd name="adj2" fmla="val -46729"/>
              <a:gd name="adj3" fmla="val 16667"/>
            </a:avLst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b="1" u="sng" dirty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%type</a:t>
            </a:r>
            <a:r>
              <a:rPr lang="zh-TW" altLang="en-US" sz="2400" b="1" u="sng" dirty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目的</a:t>
            </a:r>
            <a:endParaRPr lang="en-US" altLang="zh-TW" sz="2400" b="1" u="sng" dirty="0">
              <a:solidFill>
                <a:schemeClr val="tx1"/>
              </a:solidFill>
              <a:latin typeface="JetBrains Mono" panose="02000009000000000000" pitchFamily="49" charset="0"/>
              <a:cs typeface="JetBrains Mono" panose="02000009000000000000" pitchFamily="49" charset="0"/>
            </a:endParaRPr>
          </a:p>
          <a:p>
            <a:r>
              <a:rPr lang="zh-TW" altLang="en-US" sz="2400" dirty="0">
                <a:solidFill>
                  <a:schemeClr val="tx1"/>
                </a:solidFill>
              </a:rPr>
              <a:t>除了把 </a:t>
            </a:r>
            <a:r>
              <a:rPr lang="en-US" altLang="zh-TW" sz="2400" dirty="0">
                <a:solidFill>
                  <a:schemeClr val="tx1"/>
                </a:solidFill>
              </a:rPr>
              <a:t>Token</a:t>
            </a:r>
            <a:r>
              <a:rPr lang="zh-TW" altLang="en-US" sz="2400" dirty="0">
                <a:solidFill>
                  <a:schemeClr val="tx1"/>
                </a:solidFill>
              </a:rPr>
              <a:t> 的 </a:t>
            </a:r>
            <a:r>
              <a:rPr lang="en-US" altLang="zh-TW" sz="2400" dirty="0">
                <a:solidFill>
                  <a:schemeClr val="tx1"/>
                </a:solidFill>
              </a:rPr>
              <a:t>“</a:t>
            </a:r>
            <a:r>
              <a:rPr lang="zh-TW" altLang="en-US" sz="2400" dirty="0">
                <a:solidFill>
                  <a:srgbClr val="E84435"/>
                </a:solidFill>
              </a:rPr>
              <a:t>類別</a:t>
            </a:r>
            <a:r>
              <a:rPr lang="en-US" altLang="zh-TW" sz="2400" dirty="0">
                <a:solidFill>
                  <a:schemeClr val="tx1"/>
                </a:solidFill>
              </a:rPr>
              <a:t>”</a:t>
            </a:r>
            <a:r>
              <a:rPr lang="zh-TW" altLang="en-US" sz="2400" dirty="0">
                <a:solidFill>
                  <a:schemeClr val="tx1"/>
                </a:solidFill>
              </a:rPr>
              <a:t> 傳入 </a:t>
            </a:r>
            <a:r>
              <a:rPr lang="en-US" altLang="zh-TW" sz="2400" dirty="0" err="1">
                <a:solidFill>
                  <a:schemeClr val="tx1"/>
                </a:solidFill>
              </a:rPr>
              <a:t>Yacc</a:t>
            </a:r>
            <a:r>
              <a:rPr lang="zh-TW" altLang="en-US" sz="2400" dirty="0">
                <a:solidFill>
                  <a:schemeClr val="tx1"/>
                </a:solidFill>
              </a:rPr>
              <a:t>，</a:t>
            </a:r>
            <a:endParaRPr lang="en-US" altLang="zh-TW" sz="2400" dirty="0">
              <a:solidFill>
                <a:schemeClr val="tx1"/>
              </a:solidFill>
            </a:endParaRPr>
          </a:p>
          <a:p>
            <a:r>
              <a:rPr lang="zh-TW" altLang="en-US" sz="2400" dirty="0">
                <a:solidFill>
                  <a:schemeClr val="tx1"/>
                </a:solidFill>
              </a:rPr>
              <a:t>我們也許需要知道他的 </a:t>
            </a:r>
            <a:r>
              <a:rPr lang="en-US" altLang="zh-TW" sz="2400" dirty="0">
                <a:solidFill>
                  <a:schemeClr val="tx1"/>
                </a:solidFill>
              </a:rPr>
              <a:t>“</a:t>
            </a:r>
            <a:r>
              <a:rPr lang="zh-TW" altLang="en-US" sz="2400" dirty="0">
                <a:solidFill>
                  <a:srgbClr val="E84435"/>
                </a:solidFill>
              </a:rPr>
              <a:t>實際數值</a:t>
            </a:r>
            <a:r>
              <a:rPr lang="en-US" altLang="zh-TW" sz="2400" dirty="0">
                <a:solidFill>
                  <a:schemeClr val="tx1"/>
                </a:solidFill>
              </a:rPr>
              <a:t>”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000" dirty="0">
                <a:solidFill>
                  <a:schemeClr val="tx1"/>
                </a:solidFill>
              </a:rPr>
              <a:t>(</a:t>
            </a:r>
            <a:r>
              <a:rPr lang="zh-TW" altLang="en-US" sz="2000" dirty="0">
                <a:solidFill>
                  <a:schemeClr val="tx1"/>
                </a:solidFill>
              </a:rPr>
              <a:t>通常是 </a:t>
            </a:r>
            <a:r>
              <a:rPr lang="en-US" altLang="zh-TW" sz="2000" dirty="0">
                <a:solidFill>
                  <a:schemeClr val="tx1"/>
                </a:solidFill>
              </a:rPr>
              <a:t>Non-Terminals)</a:t>
            </a:r>
            <a:r>
              <a:rPr lang="zh-TW" altLang="en-US" sz="2400" dirty="0">
                <a:solidFill>
                  <a:schemeClr val="tx1"/>
                </a:solidFill>
              </a:rPr>
              <a:t>，</a:t>
            </a:r>
            <a:endParaRPr lang="en-US" altLang="zh-TW" sz="2400" dirty="0">
              <a:solidFill>
                <a:schemeClr val="tx1"/>
              </a:solidFill>
            </a:endParaRPr>
          </a:p>
          <a:p>
            <a:r>
              <a:rPr lang="zh-TW" altLang="en-US" sz="2400" dirty="0">
                <a:solidFill>
                  <a:schemeClr val="tx1"/>
                </a:solidFill>
              </a:rPr>
              <a:t>所以需要在這邊定義 </a:t>
            </a:r>
            <a:r>
              <a:rPr lang="en-US" altLang="zh-TW" sz="2400" dirty="0">
                <a:solidFill>
                  <a:schemeClr val="tx1"/>
                </a:solidFill>
              </a:rPr>
              <a:t>Token</a:t>
            </a:r>
            <a:r>
              <a:rPr lang="zh-TW" altLang="en-US" sz="2400" dirty="0">
                <a:solidFill>
                  <a:schemeClr val="tx1"/>
                </a:solidFill>
              </a:rPr>
              <a:t> 的數值型態，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zh-TW" altLang="en-US" sz="2400" dirty="0">
                <a:solidFill>
                  <a:schemeClr val="tx1"/>
                </a:solidFill>
              </a:rPr>
              <a:t>讓 </a:t>
            </a:r>
            <a:r>
              <a:rPr lang="en-US" altLang="zh-TW" sz="2400" dirty="0">
                <a:solidFill>
                  <a:schemeClr val="tx1"/>
                </a:solidFill>
              </a:rPr>
              <a:t>Lex </a:t>
            </a:r>
            <a:r>
              <a:rPr lang="zh-TW" altLang="en-US" sz="2400" dirty="0">
                <a:solidFill>
                  <a:schemeClr val="tx1"/>
                </a:solidFill>
              </a:rPr>
              <a:t>可以透過存入 </a:t>
            </a:r>
            <a:r>
              <a:rPr lang="en-US" altLang="zh-TW" sz="2100" dirty="0" err="1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yylval</a:t>
            </a:r>
            <a:r>
              <a:rPr lang="zh-TW" altLang="en-US" sz="2400" dirty="0">
                <a:solidFill>
                  <a:schemeClr val="tx1"/>
                </a:solidFill>
              </a:rPr>
              <a:t>，來將實際數值傳入 </a:t>
            </a:r>
            <a:r>
              <a:rPr lang="en-US" altLang="zh-TW" sz="2400" dirty="0" err="1">
                <a:solidFill>
                  <a:schemeClr val="tx1"/>
                </a:solidFill>
              </a:rPr>
              <a:t>Yacc</a:t>
            </a:r>
            <a:endParaRPr lang="en-US" altLang="zh-TW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4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en-US" altLang="zh-TW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Grammars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314689" y="900998"/>
            <a:ext cx="861395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altLang="zh-TW" b="1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%%</a:t>
            </a:r>
            <a:endParaRPr lang="en-US" altLang="zh-TW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pPr>
              <a:spcAft>
                <a:spcPts val="1000"/>
              </a:spcAft>
            </a:pP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lines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:</a:t>
            </a:r>
            <a:r>
              <a:rPr lang="en-US" altLang="zh-TW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/* empty */</a:t>
            </a:r>
            <a:br>
              <a:rPr lang="en-US" altLang="zh-TW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|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lines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expression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NEWLINE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</a:t>
            </a:r>
            <a:r>
              <a:rPr lang="en-US" altLang="zh-TW" b="0" dirty="0" err="1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printf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</a:t>
            </a:r>
            <a:r>
              <a:rPr lang="en-US" altLang="zh-TW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"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%</a:t>
            </a:r>
            <a:r>
              <a:rPr lang="en-US" altLang="zh-TW" b="0" dirty="0" err="1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lf</a:t>
            </a:r>
            <a:r>
              <a:rPr lang="en-US" altLang="zh-TW" b="0" dirty="0">
                <a:solidFill>
                  <a:srgbClr val="D7BA7D"/>
                </a:solidFill>
                <a:effectLst/>
                <a:latin typeface="JetBrains Mono" panose="02000009000000000000" pitchFamily="49" charset="0"/>
              </a:rPr>
              <a:t>\n</a:t>
            </a:r>
            <a:r>
              <a:rPr lang="en-US" altLang="zh-TW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"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,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$2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);}</a:t>
            </a:r>
            <a:b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;</a:t>
            </a:r>
          </a:p>
          <a:p>
            <a:pPr>
              <a:spcAft>
                <a:spcPts val="1000"/>
              </a:spcAft>
            </a:pP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expression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: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$1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 }</a:t>
            </a:r>
            <a:b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|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expression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PLUS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$1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+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$3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 }</a:t>
            </a:r>
            <a:b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|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expression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MINUS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$1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-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$3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 }</a:t>
            </a:r>
            <a:b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;</a:t>
            </a:r>
          </a:p>
          <a:p>
            <a:pPr>
              <a:spcAft>
                <a:spcPts val="1000"/>
              </a:spcAft>
            </a:pP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: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factor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  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$1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 }</a:t>
            </a:r>
            <a:b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|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MUL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factor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$1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*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$3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 }</a:t>
            </a:r>
            <a:b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|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DIV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factor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$1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/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$3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 }</a:t>
            </a:r>
            <a:b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;</a:t>
            </a:r>
          </a:p>
          <a:p>
            <a:pPr>
              <a:spcAft>
                <a:spcPts val="1000"/>
              </a:spcAft>
            </a:pP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factor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: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NUMBER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$1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;}</a:t>
            </a:r>
            <a:b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|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group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$1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 }</a:t>
            </a:r>
            <a:b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;</a:t>
            </a:r>
          </a:p>
          <a:p>
            <a:pPr>
              <a:spcAft>
                <a:spcPts val="1000"/>
              </a:spcAft>
            </a:pP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group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: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LP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expression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RP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$2</a:t>
            </a: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 }</a:t>
            </a:r>
            <a:b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;</a:t>
            </a:r>
          </a:p>
          <a:p>
            <a:pPr>
              <a:spcAft>
                <a:spcPts val="1000"/>
              </a:spcAft>
            </a:pPr>
            <a:r>
              <a:rPr lang="en-US" altLang="zh-TW" b="1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%%</a:t>
            </a:r>
            <a:endParaRPr lang="en-US" altLang="zh-TW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A5710B-985D-2ACB-81C2-0CBE7926C1BD}"/>
              </a:ext>
            </a:extLst>
          </p:cNvPr>
          <p:cNvSpPr txBox="1"/>
          <p:nvPr/>
        </p:nvSpPr>
        <p:spPr>
          <a:xfrm>
            <a:off x="8139649" y="177222"/>
            <a:ext cx="78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 err="1">
                <a:solidFill>
                  <a:srgbClr val="404040"/>
                </a:solidFill>
              </a:rPr>
              <a:t>calc.y</a:t>
            </a:r>
            <a:endParaRPr lang="zh-TW" alt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70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en-US" altLang="zh-TW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Grammars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314689" y="1105287"/>
            <a:ext cx="8613958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0"/>
              </a:spcAft>
            </a:pPr>
            <a:r>
              <a:rPr lang="en-US" altLang="zh-TW" sz="2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expression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: </a:t>
            </a:r>
            <a:r>
              <a:rPr lang="en-US" altLang="zh-TW" sz="2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 </a:t>
            </a:r>
            <a:r>
              <a:rPr lang="en-US" altLang="zh-TW" sz="2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2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$1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 }</a:t>
            </a:r>
          </a:p>
          <a:p>
            <a:pPr>
              <a:spcAft>
                <a:spcPts val="10000"/>
              </a:spcAft>
            </a:pP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| </a:t>
            </a:r>
            <a:r>
              <a:rPr lang="en-US" altLang="zh-TW" sz="2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expression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PLUS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 </a:t>
            </a:r>
            <a:r>
              <a:rPr lang="en-US" altLang="zh-TW" sz="2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2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$1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+ </a:t>
            </a:r>
            <a:r>
              <a:rPr lang="en-US" altLang="zh-TW" sz="2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$3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 }</a:t>
            </a:r>
          </a:p>
          <a:p>
            <a:pPr>
              <a:spcAft>
                <a:spcPts val="10000"/>
              </a:spcAft>
            </a:pP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| </a:t>
            </a:r>
            <a:r>
              <a:rPr lang="en-US" altLang="zh-TW" sz="2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expression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MINUS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term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 </a:t>
            </a:r>
            <a:r>
              <a:rPr lang="en-US" altLang="zh-TW" sz="2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$$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2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$1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- </a:t>
            </a:r>
            <a:r>
              <a:rPr lang="en-US" altLang="zh-TW" sz="2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$3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 }</a:t>
            </a:r>
          </a:p>
          <a:p>
            <a:pPr>
              <a:spcAft>
                <a:spcPts val="10000"/>
              </a:spcAft>
            </a:pP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;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A5710B-985D-2ACB-81C2-0CBE7926C1BD}"/>
              </a:ext>
            </a:extLst>
          </p:cNvPr>
          <p:cNvSpPr txBox="1"/>
          <p:nvPr/>
        </p:nvSpPr>
        <p:spPr>
          <a:xfrm>
            <a:off x="8139649" y="177222"/>
            <a:ext cx="78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 err="1">
                <a:solidFill>
                  <a:srgbClr val="404040"/>
                </a:solidFill>
              </a:rPr>
              <a:t>calc.y</a:t>
            </a:r>
            <a:endParaRPr lang="zh-TW" altLang="en-US" dirty="0">
              <a:solidFill>
                <a:srgbClr val="404040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3360EFA5-9F1B-FBEE-C1AA-7FAAAFF96542}"/>
              </a:ext>
            </a:extLst>
          </p:cNvPr>
          <p:cNvSpPr/>
          <p:nvPr/>
        </p:nvSpPr>
        <p:spPr>
          <a:xfrm>
            <a:off x="436880" y="1615440"/>
            <a:ext cx="1798320" cy="660400"/>
          </a:xfrm>
          <a:prstGeom prst="roundRect">
            <a:avLst/>
          </a:prstGeom>
          <a:solidFill>
            <a:srgbClr val="E84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500" dirty="0"/>
              <a:t>$$</a:t>
            </a:r>
            <a:endParaRPr lang="zh-TW" altLang="en-US" sz="3500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02073FF-49E8-1884-5524-19BC33B26119}"/>
              </a:ext>
            </a:extLst>
          </p:cNvPr>
          <p:cNvSpPr/>
          <p:nvPr/>
        </p:nvSpPr>
        <p:spPr>
          <a:xfrm>
            <a:off x="2682240" y="1615440"/>
            <a:ext cx="924560" cy="660400"/>
          </a:xfrm>
          <a:prstGeom prst="roundRect">
            <a:avLst/>
          </a:prstGeom>
          <a:solidFill>
            <a:srgbClr val="E84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500" dirty="0"/>
              <a:t>$1</a:t>
            </a:r>
            <a:endParaRPr lang="zh-TW" altLang="en-US" sz="3500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E3BF595-66AC-D596-38E6-604DAAD1DF6B}"/>
              </a:ext>
            </a:extLst>
          </p:cNvPr>
          <p:cNvSpPr/>
          <p:nvPr/>
        </p:nvSpPr>
        <p:spPr>
          <a:xfrm>
            <a:off x="1483360" y="3241040"/>
            <a:ext cx="1869440" cy="660400"/>
          </a:xfrm>
          <a:prstGeom prst="roundRect">
            <a:avLst/>
          </a:prstGeom>
          <a:solidFill>
            <a:srgbClr val="E84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500" dirty="0"/>
              <a:t>$1</a:t>
            </a:r>
            <a:endParaRPr lang="zh-TW" altLang="en-US" sz="3500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396F047-B118-E6D6-C61F-9E0373065F3A}"/>
              </a:ext>
            </a:extLst>
          </p:cNvPr>
          <p:cNvSpPr/>
          <p:nvPr/>
        </p:nvSpPr>
        <p:spPr>
          <a:xfrm>
            <a:off x="1483360" y="4912360"/>
            <a:ext cx="1869440" cy="660400"/>
          </a:xfrm>
          <a:prstGeom prst="roundRect">
            <a:avLst/>
          </a:prstGeom>
          <a:solidFill>
            <a:srgbClr val="E84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500" dirty="0"/>
              <a:t>$1</a:t>
            </a:r>
            <a:endParaRPr lang="zh-TW" altLang="en-US" sz="3500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29C3870-A1AF-9BC3-A6C3-69968E846507}"/>
              </a:ext>
            </a:extLst>
          </p:cNvPr>
          <p:cNvSpPr/>
          <p:nvPr/>
        </p:nvSpPr>
        <p:spPr>
          <a:xfrm>
            <a:off x="3515360" y="3241040"/>
            <a:ext cx="802640" cy="660400"/>
          </a:xfrm>
          <a:prstGeom prst="roundRect">
            <a:avLst/>
          </a:prstGeom>
          <a:solidFill>
            <a:srgbClr val="E84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500" dirty="0"/>
              <a:t>$2</a:t>
            </a:r>
            <a:endParaRPr lang="zh-TW" altLang="en-US" sz="3500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F26C3ACE-4DB8-9512-2C22-824E4D1A9670}"/>
              </a:ext>
            </a:extLst>
          </p:cNvPr>
          <p:cNvSpPr/>
          <p:nvPr/>
        </p:nvSpPr>
        <p:spPr>
          <a:xfrm>
            <a:off x="3515360" y="4912360"/>
            <a:ext cx="802640" cy="660400"/>
          </a:xfrm>
          <a:prstGeom prst="roundRect">
            <a:avLst/>
          </a:prstGeom>
          <a:solidFill>
            <a:srgbClr val="E84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500" dirty="0"/>
              <a:t>$2</a:t>
            </a:r>
            <a:endParaRPr lang="zh-TW" altLang="en-US" sz="3500" dirty="0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A1B50DFB-5022-CDF2-4C0A-C684494EB942}"/>
              </a:ext>
            </a:extLst>
          </p:cNvPr>
          <p:cNvSpPr/>
          <p:nvPr/>
        </p:nvSpPr>
        <p:spPr>
          <a:xfrm>
            <a:off x="4480560" y="3241040"/>
            <a:ext cx="894080" cy="660400"/>
          </a:xfrm>
          <a:prstGeom prst="roundRect">
            <a:avLst/>
          </a:prstGeom>
          <a:solidFill>
            <a:srgbClr val="E84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500" dirty="0"/>
              <a:t>$3</a:t>
            </a:r>
            <a:endParaRPr lang="zh-TW" altLang="en-US" sz="3500" dirty="0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9BC20131-7843-037E-41DB-E265D5DDB88F}"/>
              </a:ext>
            </a:extLst>
          </p:cNvPr>
          <p:cNvSpPr/>
          <p:nvPr/>
        </p:nvSpPr>
        <p:spPr>
          <a:xfrm>
            <a:off x="4480560" y="4912360"/>
            <a:ext cx="894080" cy="660400"/>
          </a:xfrm>
          <a:prstGeom prst="roundRect">
            <a:avLst/>
          </a:prstGeom>
          <a:solidFill>
            <a:srgbClr val="E84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500" dirty="0"/>
              <a:t>$3</a:t>
            </a:r>
            <a:endParaRPr lang="zh-TW" altLang="en-US" sz="3500" dirty="0"/>
          </a:p>
        </p:txBody>
      </p:sp>
    </p:spTree>
    <p:extLst>
      <p:ext uri="{BB962C8B-B14F-4D97-AF65-F5344CB8AC3E}">
        <p14:creationId xmlns:p14="http://schemas.microsoft.com/office/powerpoint/2010/main" val="19614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en-US" altLang="zh-TW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User Code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456929" y="1490278"/>
            <a:ext cx="861395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%%</a:t>
            </a:r>
          </a:p>
          <a:p>
            <a:endParaRPr lang="en-US" altLang="zh-TW" sz="28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28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sz="28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800" b="0" dirty="0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main</a:t>
            </a:r>
            <a:r>
              <a:rPr lang="en-US" altLang="zh-TW" sz="28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() {</a:t>
            </a:r>
          </a:p>
          <a:p>
            <a:r>
              <a:rPr lang="en-US" altLang="zh-TW" sz="28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2800" b="0" dirty="0" err="1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yyparse</a:t>
            </a:r>
            <a:r>
              <a:rPr lang="en-US" altLang="zh-TW" sz="28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();</a:t>
            </a:r>
          </a:p>
          <a:p>
            <a:r>
              <a:rPr lang="en-US" altLang="zh-TW" sz="28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28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return</a:t>
            </a:r>
            <a:r>
              <a:rPr lang="en-US" altLang="zh-TW" sz="28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800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0</a:t>
            </a:r>
            <a:r>
              <a:rPr lang="en-US" altLang="zh-TW" sz="28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r>
              <a:rPr lang="en-US" altLang="zh-TW" sz="28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}</a:t>
            </a:r>
          </a:p>
          <a:p>
            <a:br>
              <a:rPr lang="en-US" altLang="zh-TW" sz="28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endParaRPr lang="en-US" altLang="zh-TW" sz="28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A5710B-985D-2ACB-81C2-0CBE7926C1BD}"/>
              </a:ext>
            </a:extLst>
          </p:cNvPr>
          <p:cNvSpPr txBox="1"/>
          <p:nvPr/>
        </p:nvSpPr>
        <p:spPr>
          <a:xfrm>
            <a:off x="8139649" y="177222"/>
            <a:ext cx="78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 err="1">
                <a:solidFill>
                  <a:srgbClr val="404040"/>
                </a:solidFill>
              </a:rPr>
              <a:t>calc.y</a:t>
            </a:r>
            <a:endParaRPr lang="zh-TW" alt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72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3F0D38-C6EB-6FB1-9AA0-CBCDDFFAD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050" y="3007600"/>
            <a:ext cx="5040600" cy="842800"/>
          </a:xfrm>
        </p:spPr>
        <p:txBody>
          <a:bodyPr/>
          <a:lstStyle/>
          <a:p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修改</a:t>
            </a:r>
            <a:br>
              <a:rPr lang="en-US" altLang="zh-TW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</a:t>
            </a:r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程式</a:t>
            </a:r>
          </a:p>
        </p:txBody>
      </p:sp>
    </p:spTree>
    <p:extLst>
      <p:ext uri="{BB962C8B-B14F-4D97-AF65-F5344CB8AC3E}">
        <p14:creationId xmlns:p14="http://schemas.microsoft.com/office/powerpoint/2010/main" val="23638911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en-US" altLang="zh-TW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Definition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609599" y="1536174"/>
            <a:ext cx="831904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0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%{</a:t>
            </a:r>
          </a:p>
          <a:p>
            <a:r>
              <a:rPr lang="en-US" altLang="zh-TW" sz="30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#include</a:t>
            </a:r>
            <a:r>
              <a:rPr lang="en-US" altLang="zh-TW" sz="30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3000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"</a:t>
            </a:r>
            <a:r>
              <a:rPr lang="en-US" altLang="zh-TW" sz="3000" b="0" dirty="0" err="1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y.tab.h</a:t>
            </a:r>
            <a:r>
              <a:rPr lang="en-US" altLang="zh-TW" sz="3000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"</a:t>
            </a:r>
            <a:endParaRPr lang="en-US" altLang="zh-TW" sz="30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30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#include</a:t>
            </a:r>
            <a:r>
              <a:rPr lang="en-US" altLang="zh-TW" sz="30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3000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&lt;</a:t>
            </a:r>
            <a:r>
              <a:rPr lang="en-US" altLang="zh-TW" sz="3000" b="0" dirty="0" err="1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stdio.h</a:t>
            </a:r>
            <a:r>
              <a:rPr lang="en-US" altLang="zh-TW" sz="3000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&gt;</a:t>
            </a:r>
            <a:endParaRPr lang="en-US" altLang="zh-TW" sz="30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30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%}</a:t>
            </a:r>
          </a:p>
          <a:p>
            <a:endParaRPr lang="en-US" altLang="zh-TW" sz="30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3000" b="0" dirty="0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Digit</a:t>
            </a:r>
            <a:r>
              <a:rPr lang="en-US" altLang="zh-TW" sz="30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[0-9]+</a:t>
            </a:r>
          </a:p>
          <a:p>
            <a:br>
              <a:rPr lang="en-US" altLang="zh-TW" sz="30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sz="30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%%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A5710B-985D-2ACB-81C2-0CBE7926C1BD}"/>
              </a:ext>
            </a:extLst>
          </p:cNvPr>
          <p:cNvSpPr txBox="1"/>
          <p:nvPr/>
        </p:nvSpPr>
        <p:spPr>
          <a:xfrm>
            <a:off x="8205372" y="17722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 err="1">
                <a:solidFill>
                  <a:srgbClr val="404040"/>
                </a:solidFill>
              </a:rPr>
              <a:t>calc.l</a:t>
            </a:r>
            <a:endParaRPr lang="zh-TW" alt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47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en-US" altLang="zh-TW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Grammars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314689" y="900998"/>
            <a:ext cx="861341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%%</a:t>
            </a:r>
          </a:p>
          <a:p>
            <a:endParaRPr lang="en-US" altLang="zh-TW" sz="2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2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{Digit}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  { </a:t>
            </a:r>
            <a:r>
              <a:rPr lang="en-US" altLang="zh-TW" sz="2200" b="0" dirty="0" err="1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sscanf</a:t>
            </a:r>
            <a:r>
              <a:rPr lang="en-US" altLang="zh-TW" sz="22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</a:t>
            </a:r>
            <a:r>
              <a:rPr lang="en-US" altLang="zh-TW" sz="2200" b="0" dirty="0" err="1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yytext</a:t>
            </a:r>
            <a:r>
              <a:rPr lang="en-US" altLang="zh-TW" sz="22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, </a:t>
            </a:r>
            <a:r>
              <a:rPr lang="en-US" altLang="zh-TW" sz="2200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"</a:t>
            </a:r>
            <a:r>
              <a:rPr lang="en-US" altLang="zh-TW" sz="22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%f</a:t>
            </a:r>
            <a:r>
              <a:rPr lang="en-US" altLang="zh-TW" sz="2200" b="0" dirty="0">
                <a:solidFill>
                  <a:srgbClr val="CE9178"/>
                </a:solidFill>
                <a:effectLst/>
                <a:latin typeface="JetBrains Mono" panose="02000009000000000000" pitchFamily="49" charset="0"/>
              </a:rPr>
              <a:t>"</a:t>
            </a:r>
            <a:r>
              <a:rPr lang="en-US" altLang="zh-TW" sz="22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, </a:t>
            </a:r>
            <a:br>
              <a:rPr lang="en-US" altLang="zh-TW" sz="22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sz="22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				    &amp;</a:t>
            </a:r>
            <a:r>
              <a:rPr lang="en-US" altLang="zh-TW" sz="2200" b="0" dirty="0" err="1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yylval</a:t>
            </a:r>
            <a:r>
              <a:rPr lang="en-US" altLang="zh-TW" sz="2200" b="0" dirty="0" err="1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.</a:t>
            </a:r>
            <a:r>
              <a:rPr lang="en-US" altLang="zh-TW" sz="2200" b="0" dirty="0" err="1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floatVal</a:t>
            </a:r>
            <a:r>
              <a:rPr lang="en-US" altLang="zh-TW" sz="22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); </a:t>
            </a:r>
            <a:r>
              <a:rPr lang="en-US" altLang="zh-TW" sz="22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return</a:t>
            </a:r>
            <a:r>
              <a:rPr lang="en-US" altLang="zh-TW" sz="22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NUMBER;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}</a:t>
            </a:r>
          </a:p>
          <a:p>
            <a:r>
              <a:rPr lang="en-US" altLang="zh-TW" sz="2400" b="0" dirty="0">
                <a:solidFill>
                  <a:srgbClr val="D7BA7D"/>
                </a:solidFill>
                <a:effectLst/>
                <a:latin typeface="JetBrains Mono" panose="02000009000000000000" pitchFamily="49" charset="0"/>
              </a:rPr>
              <a:t>\+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       {</a:t>
            </a:r>
            <a:r>
              <a:rPr lang="en-US" altLang="zh-TW" sz="24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return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PLUS;}</a:t>
            </a:r>
          </a:p>
          <a:p>
            <a:r>
              <a:rPr lang="en-US" altLang="zh-TW" sz="2400" b="0" dirty="0">
                <a:solidFill>
                  <a:srgbClr val="D7BA7D"/>
                </a:solidFill>
                <a:effectLst/>
                <a:latin typeface="JetBrains Mono" panose="02000009000000000000" pitchFamily="49" charset="0"/>
              </a:rPr>
              <a:t>\-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       {</a:t>
            </a:r>
            <a:r>
              <a:rPr lang="en-US" altLang="zh-TW" sz="24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return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MINUS;}</a:t>
            </a:r>
          </a:p>
          <a:p>
            <a:r>
              <a:rPr lang="en-US" altLang="zh-TW" sz="2400" b="0" dirty="0">
                <a:solidFill>
                  <a:srgbClr val="D7BA7D"/>
                </a:solidFill>
                <a:effectLst/>
                <a:latin typeface="JetBrains Mono" panose="02000009000000000000" pitchFamily="49" charset="0"/>
              </a:rPr>
              <a:t>\*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       {</a:t>
            </a:r>
            <a:r>
              <a:rPr lang="en-US" altLang="zh-TW" sz="24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return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MUL;}</a:t>
            </a:r>
          </a:p>
          <a:p>
            <a:r>
              <a:rPr lang="en-US" altLang="zh-TW" sz="2400" b="0" dirty="0">
                <a:solidFill>
                  <a:srgbClr val="D7BA7D"/>
                </a:solidFill>
                <a:effectLst/>
                <a:latin typeface="JetBrains Mono" panose="02000009000000000000" pitchFamily="49" charset="0"/>
              </a:rPr>
              <a:t>\/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       {</a:t>
            </a:r>
            <a:r>
              <a:rPr lang="en-US" altLang="zh-TW" sz="24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return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DIV;}</a:t>
            </a:r>
          </a:p>
          <a:p>
            <a:r>
              <a:rPr lang="en-US" altLang="zh-TW" sz="2400" b="0" dirty="0">
                <a:solidFill>
                  <a:srgbClr val="D7BA7D"/>
                </a:solidFill>
                <a:effectLst/>
                <a:latin typeface="JetBrains Mono" panose="02000009000000000000" pitchFamily="49" charset="0"/>
              </a:rPr>
              <a:t>\(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       {</a:t>
            </a:r>
            <a:r>
              <a:rPr lang="en-US" altLang="zh-TW" sz="24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return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LP;}</a:t>
            </a:r>
          </a:p>
          <a:p>
            <a:r>
              <a:rPr lang="en-US" altLang="zh-TW" sz="2400" b="0" dirty="0">
                <a:solidFill>
                  <a:srgbClr val="D7BA7D"/>
                </a:solidFill>
                <a:effectLst/>
                <a:latin typeface="JetBrains Mono" panose="02000009000000000000" pitchFamily="49" charset="0"/>
              </a:rPr>
              <a:t>\)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       {</a:t>
            </a:r>
            <a:r>
              <a:rPr lang="en-US" altLang="zh-TW" sz="24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return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RP;}</a:t>
            </a:r>
          </a:p>
          <a:p>
            <a:r>
              <a:rPr lang="en-US" altLang="zh-TW" sz="2400" b="0" dirty="0">
                <a:solidFill>
                  <a:srgbClr val="D7BA7D"/>
                </a:solidFill>
                <a:effectLst/>
                <a:latin typeface="JetBrains Mono" panose="02000009000000000000" pitchFamily="49" charset="0"/>
              </a:rPr>
              <a:t>\n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       {</a:t>
            </a:r>
            <a:r>
              <a:rPr lang="en-US" altLang="zh-TW" sz="24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return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NEWLINE;}</a:t>
            </a:r>
          </a:p>
          <a:p>
            <a:r>
              <a:rPr lang="en-US" altLang="zh-TW" sz="2400" b="0" dirty="0">
                <a:solidFill>
                  <a:srgbClr val="D16969"/>
                </a:solidFill>
                <a:effectLst/>
                <a:latin typeface="JetBrains Mono" panose="02000009000000000000" pitchFamily="49" charset="0"/>
              </a:rPr>
              <a:t>.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          {</a:t>
            </a:r>
            <a:r>
              <a:rPr lang="en-US" altLang="zh-TW" sz="24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return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2400" b="0" dirty="0" err="1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yytext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[</a:t>
            </a:r>
            <a:r>
              <a:rPr lang="en-US" altLang="zh-TW" sz="2400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0</a:t>
            </a:r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];}</a:t>
            </a:r>
          </a:p>
          <a:p>
            <a:endParaRPr lang="en-US" altLang="zh-TW" sz="2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2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%%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A5710B-985D-2ACB-81C2-0CBE7926C1BD}"/>
              </a:ext>
            </a:extLst>
          </p:cNvPr>
          <p:cNvSpPr txBox="1"/>
          <p:nvPr/>
        </p:nvSpPr>
        <p:spPr>
          <a:xfrm>
            <a:off x="8205372" y="17722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 err="1">
                <a:solidFill>
                  <a:srgbClr val="404040"/>
                </a:solidFill>
              </a:rPr>
              <a:t>calc.l</a:t>
            </a:r>
            <a:endParaRPr lang="zh-TW" alt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14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02A1FF73-BE91-6CB1-270F-D6B2356A7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9"/>
          <a:stretch/>
        </p:blipFill>
        <p:spPr bwMode="auto">
          <a:xfrm>
            <a:off x="374490" y="1271451"/>
            <a:ext cx="7707471" cy="4993965"/>
          </a:xfrm>
          <a:prstGeom prst="roundRect">
            <a:avLst>
              <a:gd name="adj" fmla="val 393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58799296-0834-76C2-A03D-EDAC38227CA3}"/>
              </a:ext>
            </a:extLst>
          </p:cNvPr>
          <p:cNvSpPr txBox="1">
            <a:spLocks/>
          </p:cNvSpPr>
          <p:nvPr/>
        </p:nvSpPr>
        <p:spPr>
          <a:xfrm>
            <a:off x="313530" y="296466"/>
            <a:ext cx="8122172" cy="7311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cs typeface="+mn-cs"/>
              </a:rPr>
              <a:t>The </a:t>
            </a:r>
            <a:r>
              <a:rPr lang="en-US" altLang="zh-TW" sz="4000" b="1" u="sng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cs typeface="+mn-cs"/>
              </a:rPr>
              <a:t>Structure</a:t>
            </a:r>
            <a:r>
              <a:rPr lang="en-US" altLang="zh-TW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cs typeface="+mn-cs"/>
              </a:rPr>
              <a:t> of a Compiler</a:t>
            </a:r>
            <a:endParaRPr lang="zh-TW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025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3F0D38-C6EB-6FB1-9AA0-CBCDDFFAD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050" y="3007600"/>
            <a:ext cx="5040600" cy="842800"/>
          </a:xfrm>
        </p:spPr>
        <p:txBody>
          <a:bodyPr/>
          <a:lstStyle/>
          <a:p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使用 </a:t>
            </a:r>
            <a:r>
              <a:rPr lang="en-US" altLang="zh-TW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Yacc</a:t>
            </a:r>
            <a:endParaRPr lang="zh-TW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89604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EC6F00D9-5C7C-2C54-4B4F-6AE4D5F12EB2}"/>
              </a:ext>
            </a:extLst>
          </p:cNvPr>
          <p:cNvSpPr/>
          <p:nvPr/>
        </p:nvSpPr>
        <p:spPr>
          <a:xfrm>
            <a:off x="988507" y="5300494"/>
            <a:ext cx="4992257" cy="333638"/>
          </a:xfrm>
          <a:prstGeom prst="roundRect">
            <a:avLst>
              <a:gd name="adj" fmla="val 3961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961866E-7276-91CE-165A-561170F0DCBE}"/>
              </a:ext>
            </a:extLst>
          </p:cNvPr>
          <p:cNvSpPr/>
          <p:nvPr/>
        </p:nvSpPr>
        <p:spPr>
          <a:xfrm>
            <a:off x="988508" y="2787194"/>
            <a:ext cx="4992257" cy="333638"/>
          </a:xfrm>
          <a:prstGeom prst="roundRect">
            <a:avLst>
              <a:gd name="adj" fmla="val 3961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074237A-2E39-5584-9823-E4E966A81EF4}"/>
              </a:ext>
            </a:extLst>
          </p:cNvPr>
          <p:cNvSpPr/>
          <p:nvPr/>
        </p:nvSpPr>
        <p:spPr>
          <a:xfrm>
            <a:off x="988508" y="3638094"/>
            <a:ext cx="4992257" cy="333638"/>
          </a:xfrm>
          <a:prstGeom prst="roundRect">
            <a:avLst>
              <a:gd name="adj" fmla="val 3961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FF5872C-D35E-4653-071F-4F92E2C844B2}"/>
              </a:ext>
            </a:extLst>
          </p:cNvPr>
          <p:cNvSpPr/>
          <p:nvPr/>
        </p:nvSpPr>
        <p:spPr>
          <a:xfrm>
            <a:off x="988507" y="4452344"/>
            <a:ext cx="4992257" cy="333638"/>
          </a:xfrm>
          <a:prstGeom prst="roundRect">
            <a:avLst>
              <a:gd name="adj" fmla="val 3961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C5AC20F6-4007-8CE7-BD28-AE40159D6071}"/>
              </a:ext>
            </a:extLst>
          </p:cNvPr>
          <p:cNvSpPr/>
          <p:nvPr/>
        </p:nvSpPr>
        <p:spPr>
          <a:xfrm>
            <a:off x="988508" y="1931214"/>
            <a:ext cx="4992257" cy="333638"/>
          </a:xfrm>
          <a:prstGeom prst="roundRect">
            <a:avLst>
              <a:gd name="adj" fmla="val 3961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如何使用 </a:t>
            </a:r>
            <a:r>
              <a:rPr lang="en-US" altLang="zh-TW" dirty="0"/>
              <a:t>Lex File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12C82D2-1E08-589C-C34C-CEA4E8DD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04" y="1438183"/>
            <a:ext cx="7781176" cy="512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50000"/>
              <a:buFont typeface="Wingdings" panose="05000000000000000000" pitchFamily="2" charset="2"/>
              <a:buChar char="p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首先必須安裝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flex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這個程式來編譯我們的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lex file</a:t>
            </a:r>
          </a:p>
          <a:p>
            <a:pPr marL="457200" lvl="1" indent="0" eaLnBrk="1" hangingPunct="1">
              <a:spcBef>
                <a:spcPts val="600"/>
              </a:spcBef>
              <a:buNone/>
            </a:pPr>
            <a:r>
              <a:rPr lang="en-US" altLang="zh-TW" sz="18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sudo</a:t>
            </a:r>
            <a:r>
              <a:rPr lang="en-US" altLang="zh-TW" sz="18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apt-get install bison</a:t>
            </a:r>
            <a:r>
              <a:rPr lang="en-US" altLang="zh-TW" sz="20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		      </a:t>
            </a:r>
            <a:r>
              <a:rPr lang="en-US" altLang="zh-TW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&lt;- </a:t>
            </a:r>
            <a:r>
              <a:rPr lang="zh-TW" altLang="en-US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en-US" altLang="zh-TW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ubuntu</a:t>
            </a:r>
            <a:r>
              <a:rPr lang="zh-TW" altLang="en-US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為例</a:t>
            </a:r>
            <a:endParaRPr lang="en-US" altLang="zh-TW" sz="20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編譯 </a:t>
            </a:r>
            <a:r>
              <a:rPr lang="en-US" altLang="zh-TW" sz="2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cau.y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	(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產生 </a:t>
            </a:r>
            <a:r>
              <a:rPr lang="en-US" altLang="zh-TW" sz="2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y.tab.c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 </a:t>
            </a:r>
            <a:r>
              <a:rPr lang="en-US" altLang="zh-TW" sz="2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y.tab.h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)</a:t>
            </a:r>
          </a:p>
          <a:p>
            <a:pPr marL="457200" lvl="1" indent="0" eaLnBrk="1" hangingPunct="1">
              <a:spcBef>
                <a:spcPts val="600"/>
              </a:spcBef>
              <a:buNone/>
            </a:pPr>
            <a:r>
              <a:rPr lang="es-ES" altLang="zh-TW" sz="16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bison –y –d cau.y</a:t>
            </a:r>
          </a:p>
          <a:p>
            <a:pPr eaLnBrk="1" hangingPunct="1">
              <a:spcBef>
                <a:spcPts val="1200"/>
              </a:spcBef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編譯 </a:t>
            </a:r>
            <a:r>
              <a:rPr lang="en-US" altLang="zh-TW" sz="2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cau.lex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(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產生 </a:t>
            </a:r>
            <a:r>
              <a:rPr lang="en-US" altLang="zh-TW" sz="2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lex.yy.c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457200" lvl="1" indent="0" eaLnBrk="1" hangingPunct="1">
              <a:spcBef>
                <a:spcPts val="600"/>
              </a:spcBef>
              <a:buNone/>
            </a:pPr>
            <a:r>
              <a:rPr lang="en-US" altLang="zh-TW" sz="16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flex </a:t>
            </a:r>
            <a:r>
              <a:rPr lang="en-US" altLang="zh-TW" sz="16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cau.l</a:t>
            </a:r>
            <a:endParaRPr lang="en-US" altLang="zh-TW" sz="1600" dirty="0">
              <a:solidFill>
                <a:schemeClr val="bg1"/>
              </a:solidFill>
              <a:latin typeface="JetBrains Mono" panose="02000009000000000000" pitchFamily="49" charset="0"/>
              <a:ea typeface="標楷體" panose="03000509000000000000" pitchFamily="65" charset="-120"/>
              <a:cs typeface="JetBrains Mono" panose="02000009000000000000" pitchFamily="49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透過</a:t>
            </a:r>
            <a:r>
              <a:rPr lang="en-US" altLang="zh-TW" sz="2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gcc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產生可執行檔 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產生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calc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這個執行檔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457200" lvl="1" indent="0" eaLnBrk="1" hangingPunct="1">
              <a:spcBef>
                <a:spcPts val="600"/>
              </a:spcBef>
              <a:buNone/>
            </a:pPr>
            <a:r>
              <a:rPr lang="en-US" altLang="zh-TW" sz="16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gcc</a:t>
            </a:r>
            <a:r>
              <a:rPr lang="en-US" altLang="zh-TW" sz="16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</a:t>
            </a:r>
            <a:r>
              <a:rPr lang="en-US" altLang="zh-TW" sz="16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lex.yy.c</a:t>
            </a:r>
            <a:r>
              <a:rPr lang="en-US" altLang="zh-TW" sz="16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</a:t>
            </a:r>
            <a:r>
              <a:rPr lang="en-US" altLang="zh-TW" sz="16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y.tab.c</a:t>
            </a:r>
            <a:r>
              <a:rPr lang="en-US" altLang="zh-TW" sz="16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-</a:t>
            </a:r>
            <a:r>
              <a:rPr lang="en-US" altLang="zh-TW" sz="16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ly</a:t>
            </a:r>
            <a:r>
              <a:rPr lang="en-US" altLang="zh-TW" sz="16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–</a:t>
            </a:r>
            <a:r>
              <a:rPr lang="en-US" altLang="zh-TW" sz="16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lfl</a:t>
            </a:r>
            <a:r>
              <a:rPr lang="en-US" altLang="zh-TW" sz="16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-o calc</a:t>
            </a:r>
          </a:p>
          <a:p>
            <a:pPr eaLnBrk="1" hangingPunct="1">
              <a:spcBef>
                <a:spcPts val="1200"/>
              </a:spcBef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執行方式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 indent="0" eaLnBrk="1" hangingPunct="1">
              <a:spcBef>
                <a:spcPts val="600"/>
              </a:spcBef>
              <a:buNone/>
            </a:pPr>
            <a:r>
              <a:rPr lang="en-US" altLang="zh-TW" sz="16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./calc &lt; </a:t>
            </a:r>
            <a:r>
              <a:rPr lang="en-US" altLang="zh-TW" sz="16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testfile</a:t>
            </a:r>
            <a:r>
              <a:rPr lang="en-US" altLang="zh-TW" sz="16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zh-TW" sz="2000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zh-TW" sz="2000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75246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0A03C8FC-A736-4E93-158B-F3FC133F658F}"/>
              </a:ext>
            </a:extLst>
          </p:cNvPr>
          <p:cNvSpPr/>
          <p:nvPr/>
        </p:nvSpPr>
        <p:spPr>
          <a:xfrm>
            <a:off x="685627" y="2083613"/>
            <a:ext cx="7068372" cy="3415487"/>
          </a:xfrm>
          <a:prstGeom prst="roundRect">
            <a:avLst>
              <a:gd name="adj" fmla="val 3961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編譯流程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12C82D2-1E08-589C-C34C-CEA4E8DD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0" y="1456844"/>
            <a:ext cx="7383847" cy="495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50000"/>
              <a:buFont typeface="Wingdings" panose="05000000000000000000" pitchFamily="2" charset="2"/>
              <a:buChar char="p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Example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中，有幫大家寫好 </a:t>
            </a:r>
            <a:r>
              <a:rPr lang="en-US" altLang="zh-TW" sz="2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makefile</a:t>
            </a:r>
            <a: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可以參考</a:t>
            </a:r>
            <a:b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b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all:	clean 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y.tab.c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lex.yy.c</a:t>
            </a: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    </a:t>
            </a:r>
            <a:b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</a:b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　　　　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gcc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lex.yy.c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y.tab.c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-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ly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–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lfl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–o calc</a:t>
            </a:r>
          </a:p>
          <a:p>
            <a:pPr marL="34200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y.tab.c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:</a:t>
            </a:r>
            <a:b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</a:b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    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bison -y -d 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cau.y</a:t>
            </a:r>
            <a:endParaRPr lang="en-US" altLang="zh-TW" sz="2000" dirty="0">
              <a:solidFill>
                <a:schemeClr val="bg1"/>
              </a:solidFill>
              <a:latin typeface="JetBrains Mono" panose="02000009000000000000" pitchFamily="49" charset="0"/>
              <a:ea typeface="標楷體" panose="03000509000000000000" pitchFamily="65" charset="-120"/>
              <a:cs typeface="JetBrains Mono" panose="02000009000000000000" pitchFamily="49" charset="0"/>
            </a:endParaRPr>
          </a:p>
          <a:p>
            <a:pPr marL="34200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lex.yy.c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:</a:t>
            </a:r>
            <a:b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</a:b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    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flex 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cau.l</a:t>
            </a:r>
            <a:endParaRPr lang="en-US" altLang="zh-TW" sz="2000" dirty="0">
              <a:solidFill>
                <a:schemeClr val="bg1"/>
              </a:solidFill>
              <a:latin typeface="JetBrains Mono" panose="02000009000000000000" pitchFamily="49" charset="0"/>
              <a:ea typeface="標楷體" panose="03000509000000000000" pitchFamily="65" charset="-120"/>
              <a:cs typeface="JetBrains Mono" panose="02000009000000000000" pitchFamily="49" charset="0"/>
            </a:endParaRPr>
          </a:p>
          <a:p>
            <a:pPr marL="34200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clean:</a:t>
            </a:r>
            <a:b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</a:b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    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rm</a:t>
            </a: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-f calc 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lex.yy.c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y.tab.c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ea typeface="標楷體" panose="03000509000000000000" pitchFamily="65" charset="-120"/>
                <a:cs typeface="JetBrains Mono" panose="02000009000000000000" pitchFamily="49" charset="0"/>
              </a:rPr>
              <a:t>y.tab.h</a:t>
            </a:r>
            <a:b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執行「</a:t>
            </a:r>
            <a: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make all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」即可編譯產生 「</a:t>
            </a:r>
            <a: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calc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US" altLang="zh-TW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4905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en-US" altLang="zh-TW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Error Handling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646021" y="1975006"/>
            <a:ext cx="222100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3++9</a:t>
            </a:r>
          </a:p>
          <a:p>
            <a:pPr>
              <a:spcAft>
                <a:spcPts val="1200"/>
              </a:spcAft>
            </a:pP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</a:rPr>
              <a:t>5/2</a:t>
            </a:r>
          </a:p>
          <a:p>
            <a:pPr>
              <a:spcAft>
                <a:spcPts val="12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9*3</a:t>
            </a:r>
          </a:p>
          <a:p>
            <a:pPr>
              <a:spcAft>
                <a:spcPts val="1200"/>
              </a:spcAft>
            </a:pP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</a:rPr>
              <a:t>3+5</a:t>
            </a:r>
          </a:p>
          <a:p>
            <a:pPr>
              <a:spcAft>
                <a:spcPts val="12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4**6</a:t>
            </a:r>
          </a:p>
          <a:p>
            <a:pPr>
              <a:spcAft>
                <a:spcPts val="1200"/>
              </a:spcAft>
            </a:pP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</a:rPr>
              <a:t>5+***6+*6</a:t>
            </a:r>
          </a:p>
          <a:p>
            <a:pPr>
              <a:spcAft>
                <a:spcPts val="12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4+3*9-10*8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A5710B-985D-2ACB-81C2-0CBE7926C1BD}"/>
              </a:ext>
            </a:extLst>
          </p:cNvPr>
          <p:cNvSpPr txBox="1"/>
          <p:nvPr/>
        </p:nvSpPr>
        <p:spPr>
          <a:xfrm>
            <a:off x="7702029" y="177222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>
                <a:solidFill>
                  <a:srgbClr val="404040"/>
                </a:solidFill>
              </a:rPr>
              <a:t>test1.java</a:t>
            </a:r>
            <a:endParaRPr lang="zh-TW" altLang="en-US" dirty="0">
              <a:solidFill>
                <a:srgbClr val="404040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610EA15-7A9F-1F7D-967B-17AEBB3A3190}"/>
              </a:ext>
            </a:extLst>
          </p:cNvPr>
          <p:cNvSpPr txBox="1"/>
          <p:nvPr/>
        </p:nvSpPr>
        <p:spPr>
          <a:xfrm>
            <a:off x="3813925" y="1975006"/>
            <a:ext cx="49776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TW" sz="2000" b="0" dirty="0">
                <a:solidFill>
                  <a:srgbClr val="FFC000"/>
                </a:solidFill>
                <a:effectLst/>
                <a:latin typeface="JetBrains Mono" panose="02000009000000000000" pitchFamily="49" charset="0"/>
              </a:rPr>
              <a:t>** Syntax Error at Line 1 **</a:t>
            </a:r>
          </a:p>
          <a:p>
            <a:pPr>
              <a:spcAft>
                <a:spcPts val="1200"/>
              </a:spcAft>
            </a:pP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</a:rPr>
              <a:t>L</a:t>
            </a: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ine 2: 5 / 2</a:t>
            </a:r>
          </a:p>
          <a:p>
            <a:pPr>
              <a:spcAft>
                <a:spcPts val="12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3: 9 * 3</a:t>
            </a:r>
          </a:p>
          <a:p>
            <a:pPr>
              <a:spcAft>
                <a:spcPts val="12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4: 3 + 5</a:t>
            </a:r>
          </a:p>
          <a:p>
            <a:pPr>
              <a:spcAft>
                <a:spcPts val="1200"/>
              </a:spcAft>
            </a:pPr>
            <a:r>
              <a:rPr lang="en-US" altLang="zh-TW" sz="2000" b="0" dirty="0">
                <a:solidFill>
                  <a:srgbClr val="FFC000"/>
                </a:solidFill>
                <a:effectLst/>
                <a:latin typeface="JetBrains Mono" panose="02000009000000000000" pitchFamily="49" charset="0"/>
              </a:rPr>
              <a:t>** Syntax Error at Line 5 **</a:t>
            </a:r>
            <a:endParaRPr lang="en-US" altLang="zh-TW" sz="2000" dirty="0">
              <a:solidFill>
                <a:srgbClr val="FFC000"/>
              </a:solidFill>
              <a:latin typeface="JetBrains Mono" panose="02000009000000000000" pitchFamily="49" charset="0"/>
            </a:endParaRPr>
          </a:p>
          <a:p>
            <a:pPr>
              <a:spcAft>
                <a:spcPts val="1200"/>
              </a:spcAft>
            </a:pPr>
            <a:r>
              <a:rPr lang="en-US" altLang="zh-TW" sz="2000" b="0" dirty="0">
                <a:solidFill>
                  <a:srgbClr val="FFC000"/>
                </a:solidFill>
                <a:effectLst/>
                <a:latin typeface="JetBrains Mono" panose="02000009000000000000" pitchFamily="49" charset="0"/>
              </a:rPr>
              <a:t>** Syntax Error at Line 6 **</a:t>
            </a:r>
          </a:p>
          <a:p>
            <a:pPr>
              <a:spcAft>
                <a:spcPts val="12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7: 4 + 3 * 9 - 10 * 8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C7FB4F3-46D0-9EC5-5C57-A540A6339CA5}"/>
              </a:ext>
            </a:extLst>
          </p:cNvPr>
          <p:cNvSpPr/>
          <p:nvPr/>
        </p:nvSpPr>
        <p:spPr>
          <a:xfrm>
            <a:off x="453016" y="1061328"/>
            <a:ext cx="1947284" cy="5152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538C"/>
              </a:gs>
              <a:gs pos="100000">
                <a:srgbClr val="31937B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0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rPr>
              <a:t>INPUT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62787B0-0D6B-9E81-504F-DEDD8E50BBA2}"/>
              </a:ext>
            </a:extLst>
          </p:cNvPr>
          <p:cNvSpPr/>
          <p:nvPr/>
        </p:nvSpPr>
        <p:spPr>
          <a:xfrm>
            <a:off x="3813925" y="1061328"/>
            <a:ext cx="1947284" cy="5152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538C"/>
              </a:gs>
              <a:gs pos="100000">
                <a:srgbClr val="31937B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0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rPr>
              <a:t>OUTPUT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128DCA8-ABF4-7292-69B2-53E39B310C1D}"/>
              </a:ext>
            </a:extLst>
          </p:cNvPr>
          <p:cNvCxnSpPr>
            <a:cxnSpLocks/>
          </p:cNvCxnSpPr>
          <p:nvPr/>
        </p:nvCxnSpPr>
        <p:spPr>
          <a:xfrm>
            <a:off x="3219450" y="723776"/>
            <a:ext cx="0" cy="613422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521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zh-TW" altLang="en-US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執行結果 </a:t>
            </a:r>
            <a:r>
              <a:rPr lang="en-US" altLang="zh-TW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– Test1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277756" y="1740320"/>
            <a:ext cx="3646543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/* Test file: Perfect test file</a:t>
            </a: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1400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 * Compute sum = 1 + 2 + ... + n</a:t>
            </a: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1400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 */</a:t>
            </a: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1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class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sigma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</a:t>
            </a:r>
            <a:r>
              <a:rPr lang="en-US" altLang="zh-TW" sz="1400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// "final" should have </a:t>
            </a:r>
            <a:r>
              <a:rPr lang="en-US" altLang="zh-TW" sz="1400" b="0" dirty="0" err="1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const_expr</a:t>
            </a: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</a:t>
            </a:r>
            <a:r>
              <a:rPr lang="en-US" altLang="zh-TW" sz="1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final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4FC1FF"/>
                </a:solidFill>
                <a:effectLst/>
                <a:latin typeface="JetBrains Mono" panose="02000009000000000000" pitchFamily="49" charset="0"/>
              </a:rPr>
              <a:t>n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1400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10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sum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,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index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b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</a:t>
            </a:r>
            <a:r>
              <a:rPr lang="en-US" altLang="zh-TW" sz="1400" b="0" dirty="0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main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()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{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index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1400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0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sum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1400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0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while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(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index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&lt;= </a:t>
            </a:r>
            <a:r>
              <a:rPr lang="en-US" altLang="zh-TW" sz="1400" b="0" dirty="0">
                <a:solidFill>
                  <a:srgbClr val="4FC1FF"/>
                </a:solidFill>
                <a:effectLst/>
                <a:latin typeface="JetBrains Mono" panose="02000009000000000000" pitchFamily="49" charset="0"/>
              </a:rPr>
              <a:t>n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)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{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 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sum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sum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+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index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 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index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index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+ </a:t>
            </a:r>
            <a:r>
              <a:rPr lang="en-US" altLang="zh-TW" sz="1400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1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}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print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sum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);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}</a:t>
            </a:r>
          </a:p>
          <a:p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}</a:t>
            </a:r>
          </a:p>
          <a:p>
            <a:b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A5710B-985D-2ACB-81C2-0CBE7926C1BD}"/>
              </a:ext>
            </a:extLst>
          </p:cNvPr>
          <p:cNvSpPr txBox="1"/>
          <p:nvPr/>
        </p:nvSpPr>
        <p:spPr>
          <a:xfrm>
            <a:off x="7702029" y="177222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>
                <a:solidFill>
                  <a:srgbClr val="404040"/>
                </a:solidFill>
              </a:rPr>
              <a:t>test1.java</a:t>
            </a:r>
            <a:endParaRPr lang="zh-TW" altLang="en-US" dirty="0">
              <a:solidFill>
                <a:srgbClr val="404040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610EA15-7A9F-1F7D-967B-17AEBB3A3190}"/>
              </a:ext>
            </a:extLst>
          </p:cNvPr>
          <p:cNvSpPr txBox="1"/>
          <p:nvPr/>
        </p:nvSpPr>
        <p:spPr>
          <a:xfrm>
            <a:off x="4455421" y="1740320"/>
            <a:ext cx="4473226" cy="458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1: /* Test file: Perfect test file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2:  * Compute sum = 1 + 2 + ... + n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3:  */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4: class sigma {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5: // "final" should have </a:t>
            </a:r>
            <a:r>
              <a:rPr lang="en-US" altLang="zh-TW" sz="1300" b="0" dirty="0" err="1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const_expr</a:t>
            </a:r>
            <a:endParaRPr lang="en-US" altLang="zh-TW" sz="1300" b="0" dirty="0">
              <a:solidFill>
                <a:schemeClr val="bg1"/>
              </a:solidFill>
              <a:effectLst/>
              <a:latin typeface="JetBrains Mono" panose="02000009000000000000" pitchFamily="49" charset="0"/>
            </a:endParaRP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6: final int n = 10 ;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7: int sum , index ;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8: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9: main ( )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10: {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11: index = 0 ;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12: sum = 0 ;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13: while ( index &lt;= n )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14: {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15: sum = sum + index ;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16: index = index + 1 ;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17: }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18: print ( sum ) ;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19: }</a:t>
            </a:r>
          </a:p>
          <a:p>
            <a:pPr>
              <a:spcAft>
                <a:spcPts val="2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20: }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C7FB4F3-46D0-9EC5-5C57-A540A6339CA5}"/>
              </a:ext>
            </a:extLst>
          </p:cNvPr>
          <p:cNvSpPr/>
          <p:nvPr/>
        </p:nvSpPr>
        <p:spPr>
          <a:xfrm>
            <a:off x="277756" y="1061328"/>
            <a:ext cx="1947284" cy="5152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538C"/>
              </a:gs>
              <a:gs pos="100000">
                <a:srgbClr val="31937B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0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rPr>
              <a:t>INPUT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62787B0-0D6B-9E81-504F-DEDD8E50BBA2}"/>
              </a:ext>
            </a:extLst>
          </p:cNvPr>
          <p:cNvSpPr/>
          <p:nvPr/>
        </p:nvSpPr>
        <p:spPr>
          <a:xfrm>
            <a:off x="4455421" y="1061328"/>
            <a:ext cx="1947284" cy="5152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538C"/>
              </a:gs>
              <a:gs pos="100000">
                <a:srgbClr val="31937B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0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rPr>
              <a:t>OUTPUT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128DCA8-ABF4-7292-69B2-53E39B310C1D}"/>
              </a:ext>
            </a:extLst>
          </p:cNvPr>
          <p:cNvCxnSpPr>
            <a:cxnSpLocks/>
          </p:cNvCxnSpPr>
          <p:nvPr/>
        </p:nvCxnSpPr>
        <p:spPr>
          <a:xfrm>
            <a:off x="4042410" y="723776"/>
            <a:ext cx="0" cy="613422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63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zh-TW" altLang="en-US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執行結果 </a:t>
            </a:r>
            <a:r>
              <a:rPr lang="en-US" altLang="zh-TW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– Test2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277756" y="1740320"/>
            <a:ext cx="3646543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/* Test file: ...</a:t>
            </a:r>
            <a:r>
              <a:rPr lang="zh-TW" altLang="en-US" sz="1400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*/</a:t>
            </a: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class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Point</a:t>
            </a: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{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static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counter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;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x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,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y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;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/*Duplicate declare x*/</a:t>
            </a: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x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;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void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clear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()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{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   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x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1400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0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;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   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y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1400" b="0" dirty="0">
                <a:solidFill>
                  <a:srgbClr val="B5CEA8"/>
                </a:solidFill>
                <a:effectLst/>
                <a:latin typeface="JetBrains Mono" panose="02000009000000000000" pitchFamily="49" charset="0"/>
              </a:rPr>
              <a:t>0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;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}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}</a:t>
            </a:r>
          </a:p>
          <a:p>
            <a:pPr>
              <a:spcAft>
                <a:spcPts val="600"/>
              </a:spcAft>
            </a:pPr>
            <a:b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A5710B-985D-2ACB-81C2-0CBE7926C1BD}"/>
              </a:ext>
            </a:extLst>
          </p:cNvPr>
          <p:cNvSpPr txBox="1"/>
          <p:nvPr/>
        </p:nvSpPr>
        <p:spPr>
          <a:xfrm>
            <a:off x="7702029" y="177222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>
                <a:solidFill>
                  <a:srgbClr val="404040"/>
                </a:solidFill>
              </a:rPr>
              <a:t>test2.java</a:t>
            </a:r>
            <a:endParaRPr lang="zh-TW" altLang="en-US" dirty="0">
              <a:solidFill>
                <a:srgbClr val="404040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610EA15-7A9F-1F7D-967B-17AEBB3A3190}"/>
              </a:ext>
            </a:extLst>
          </p:cNvPr>
          <p:cNvSpPr txBox="1"/>
          <p:nvPr/>
        </p:nvSpPr>
        <p:spPr>
          <a:xfrm>
            <a:off x="4455421" y="1740320"/>
            <a:ext cx="4549241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1: /* Test file: </a:t>
            </a:r>
            <a:r>
              <a:rPr lang="zh-TW" altLang="en-US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...</a:t>
            </a:r>
            <a:r>
              <a:rPr lang="zh-TW" altLang="en-US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*/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2: class Point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3: {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4: static int counter ;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5: int x , y ;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6: /*Duplicate declare x*/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7: int x ;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rgbClr val="FFC000"/>
                </a:solidFill>
                <a:effectLst/>
                <a:latin typeface="JetBrains Mono" panose="02000009000000000000" pitchFamily="49" charset="0"/>
              </a:rPr>
              <a:t>&gt; 'x' is a duplicate identifier.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8: void clear ( )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9: {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10: x = 0 ;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11: y = 0 ;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12: }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13: }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C7FB4F3-46D0-9EC5-5C57-A540A6339CA5}"/>
              </a:ext>
            </a:extLst>
          </p:cNvPr>
          <p:cNvSpPr/>
          <p:nvPr/>
        </p:nvSpPr>
        <p:spPr>
          <a:xfrm>
            <a:off x="277756" y="1061328"/>
            <a:ext cx="1947284" cy="5152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538C"/>
              </a:gs>
              <a:gs pos="100000">
                <a:srgbClr val="31937B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0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rPr>
              <a:t>INPUT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62787B0-0D6B-9E81-504F-DEDD8E50BBA2}"/>
              </a:ext>
            </a:extLst>
          </p:cNvPr>
          <p:cNvSpPr/>
          <p:nvPr/>
        </p:nvSpPr>
        <p:spPr>
          <a:xfrm>
            <a:off x="4455421" y="1061328"/>
            <a:ext cx="1947284" cy="5152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538C"/>
              </a:gs>
              <a:gs pos="100000">
                <a:srgbClr val="31937B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0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rPr>
              <a:t>OUTPUT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128DCA8-ABF4-7292-69B2-53E39B310C1D}"/>
              </a:ext>
            </a:extLst>
          </p:cNvPr>
          <p:cNvCxnSpPr>
            <a:cxnSpLocks/>
          </p:cNvCxnSpPr>
          <p:nvPr/>
        </p:nvCxnSpPr>
        <p:spPr>
          <a:xfrm>
            <a:off x="4042410" y="723776"/>
            <a:ext cx="0" cy="613422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829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0;p61">
            <a:extLst>
              <a:ext uri="{FF2B5EF4-FFF2-40B4-BE49-F238E27FC236}">
                <a16:creationId xmlns:a16="http://schemas.microsoft.com/office/drawing/2014/main" id="{7310E705-F6CA-B7A2-C8AA-7B2197775814}"/>
              </a:ext>
            </a:extLst>
          </p:cNvPr>
          <p:cNvSpPr/>
          <p:nvPr/>
        </p:nvSpPr>
        <p:spPr>
          <a:xfrm>
            <a:off x="0" y="0"/>
            <a:ext cx="9144000" cy="72377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76200" rotWithShape="0">
              <a:srgbClr val="000000">
                <a:alpha val="25099"/>
              </a:srgbClr>
            </a:outerShdw>
          </a:effectLst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Font typeface="Google Sans Medium"/>
              <a:buNone/>
            </a:pPr>
            <a:r>
              <a:rPr lang="zh-TW" altLang="en-US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執行結果 </a:t>
            </a:r>
            <a:r>
              <a:rPr lang="en-US" altLang="zh-TW" sz="4000" b="1" dirty="0">
                <a:gradFill>
                  <a:gsLst>
                    <a:gs pos="73000">
                      <a:srgbClr val="2D7385"/>
                    </a:gs>
                    <a:gs pos="0">
                      <a:srgbClr val="27538C"/>
                    </a:gs>
                    <a:gs pos="100000">
                      <a:srgbClr val="32927E"/>
                    </a:gs>
                  </a:gsLst>
                  <a:lin ang="2700000" scaled="0"/>
                </a:gradFill>
                <a:latin typeface="jf open 粉圓 2.0" panose="020B0000000000000000" pitchFamily="34" charset="-120"/>
                <a:ea typeface="jf open 粉圓 2.0" panose="020B0000000000000000" pitchFamily="34" charset="-120"/>
                <a:sym typeface="Google Sans Medium"/>
              </a:rPr>
              <a:t>– Test3</a:t>
            </a:r>
            <a:endParaRPr lang="en-US" altLang="en-US" sz="4000" b="1" dirty="0">
              <a:gradFill>
                <a:gsLst>
                  <a:gs pos="73000">
                    <a:srgbClr val="2D7385"/>
                  </a:gs>
                  <a:gs pos="0">
                    <a:srgbClr val="27538C"/>
                  </a:gs>
                  <a:gs pos="100000">
                    <a:srgbClr val="32927E"/>
                  </a:gs>
                </a:gsLst>
                <a:lin ang="2700000" scaled="0"/>
              </a:gra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10C64-4E5F-EF22-9246-E65E6EDCC395}"/>
              </a:ext>
            </a:extLst>
          </p:cNvPr>
          <p:cNvSpPr txBox="1"/>
          <p:nvPr/>
        </p:nvSpPr>
        <p:spPr>
          <a:xfrm>
            <a:off x="277756" y="1740320"/>
            <a:ext cx="3646543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/* Test file of ... */</a:t>
            </a: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class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Point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z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x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y ;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/*Need  ',' before y*/</a:t>
            </a: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float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w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}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569CD6"/>
                </a:solidFill>
                <a:effectLst/>
                <a:latin typeface="JetBrains Mono" panose="02000009000000000000" pitchFamily="49" charset="0"/>
              </a:rPr>
              <a:t>class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Test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{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d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4EC9B0"/>
                </a:solidFill>
                <a:effectLst/>
                <a:latin typeface="JetBrains Mono" panose="02000009000000000000" pitchFamily="49" charset="0"/>
              </a:rPr>
              <a:t>Point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p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= </a:t>
            </a:r>
            <a:r>
              <a:rPr lang="en-US" altLang="zh-TW" sz="1400" b="0" dirty="0">
                <a:solidFill>
                  <a:srgbClr val="C586C0"/>
                </a:solidFill>
                <a:effectLst/>
                <a:latin typeface="JetBrains Mono" panose="02000009000000000000" pitchFamily="49" charset="0"/>
              </a:rPr>
              <a:t>new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400" b="0" dirty="0">
                <a:solidFill>
                  <a:srgbClr val="DCDCAA"/>
                </a:solidFill>
                <a:effectLst/>
                <a:latin typeface="JetBrains Mono" panose="02000009000000000000" pitchFamily="49" charset="0"/>
              </a:rPr>
              <a:t>Point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()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</a:t>
            </a:r>
            <a:r>
              <a:rPr lang="en-US" altLang="zh-TW" sz="1400" b="0" dirty="0">
                <a:solidFill>
                  <a:srgbClr val="6A9955"/>
                </a:solidFill>
                <a:effectLst/>
                <a:latin typeface="JetBrains Mono" panose="02000009000000000000" pitchFamily="49" charset="0"/>
              </a:rPr>
              <a:t>/*Need ';' at EOL*/</a:t>
            </a: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    int </a:t>
            </a:r>
            <a:r>
              <a:rPr lang="en-US" altLang="zh-TW" sz="1400" b="0" dirty="0" err="1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w</a:t>
            </a:r>
            <a:r>
              <a:rPr lang="en-US" altLang="zh-TW" sz="1400" b="0" dirty="0" err="1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,</a:t>
            </a:r>
            <a:r>
              <a:rPr lang="en-US" altLang="zh-TW" sz="1400" b="0" dirty="0" err="1">
                <a:solidFill>
                  <a:srgbClr val="9CDCFE"/>
                </a:solidFill>
                <a:effectLst/>
                <a:latin typeface="JetBrains Mono" panose="02000009000000000000" pitchFamily="49" charset="0"/>
              </a:rPr>
              <a:t>q</a:t>
            </a: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  <a:t>}</a:t>
            </a:r>
          </a:p>
          <a:p>
            <a:pPr>
              <a:spcAft>
                <a:spcPts val="600"/>
              </a:spcAft>
            </a:pPr>
            <a:br>
              <a:rPr lang="en-US" altLang="zh-TW" sz="1400" b="0" dirty="0">
                <a:solidFill>
                  <a:srgbClr val="D4D4D4"/>
                </a:solidFill>
                <a:effectLst/>
                <a:latin typeface="JetBrains Mono" panose="02000009000000000000" pitchFamily="49" charset="0"/>
              </a:rPr>
            </a:br>
            <a:endParaRPr lang="en-US" altLang="zh-TW" sz="1400" b="0" dirty="0">
              <a:solidFill>
                <a:srgbClr val="D4D4D4"/>
              </a:solidFill>
              <a:effectLst/>
              <a:latin typeface="JetBrains Mono" panose="02000009000000000000" pitchFamily="49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A5710B-985D-2ACB-81C2-0CBE7926C1BD}"/>
              </a:ext>
            </a:extLst>
          </p:cNvPr>
          <p:cNvSpPr txBox="1"/>
          <p:nvPr/>
        </p:nvSpPr>
        <p:spPr>
          <a:xfrm>
            <a:off x="7702029" y="177222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>
                <a:solidFill>
                  <a:srgbClr val="404040"/>
                </a:solidFill>
              </a:rPr>
              <a:t>test3.java</a:t>
            </a:r>
            <a:endParaRPr lang="zh-TW" altLang="en-US" dirty="0">
              <a:solidFill>
                <a:srgbClr val="404040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610EA15-7A9F-1F7D-967B-17AEBB3A3190}"/>
              </a:ext>
            </a:extLst>
          </p:cNvPr>
          <p:cNvSpPr txBox="1"/>
          <p:nvPr/>
        </p:nvSpPr>
        <p:spPr>
          <a:xfrm>
            <a:off x="4248152" y="1740320"/>
            <a:ext cx="4895847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1: /* Test file of ... */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2: class Point {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3: int z ;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rgbClr val="FFC000"/>
                </a:solidFill>
                <a:effectLst/>
                <a:latin typeface="JetBrains Mono" panose="02000009000000000000" pitchFamily="49" charset="0"/>
              </a:rPr>
              <a:t>Line  4, char: 12, a syntax error at "y"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4: int x y ;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5: /*Need  ',' before y*/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6: float w ;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7: }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8: class Test {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 9: int d ;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10: Point p = new Point ( )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rgbClr val="FFC000"/>
                </a:solidFill>
                <a:effectLst/>
                <a:latin typeface="JetBrains Mono" panose="02000009000000000000" pitchFamily="49" charset="0"/>
              </a:rPr>
              <a:t>Line</a:t>
            </a:r>
            <a:r>
              <a:rPr lang="zh-TW" altLang="en-US" sz="1300" b="0" dirty="0">
                <a:solidFill>
                  <a:srgbClr val="FFC000"/>
                </a:solidFill>
                <a:effectLst/>
                <a:latin typeface="JetBrains Mono" panose="02000009000000000000" pitchFamily="49" charset="0"/>
              </a:rPr>
              <a:t> </a:t>
            </a:r>
            <a:r>
              <a:rPr lang="en-US" altLang="zh-TW" sz="1300" b="0" dirty="0">
                <a:solidFill>
                  <a:srgbClr val="FFC000"/>
                </a:solidFill>
                <a:effectLst/>
                <a:latin typeface="JetBrains Mono" panose="02000009000000000000" pitchFamily="49" charset="0"/>
              </a:rPr>
              <a:t>10, char: 17, statement without semicolon</a:t>
            </a:r>
            <a:endParaRPr lang="en-US" altLang="zh-TW" sz="1300" b="0" dirty="0">
              <a:solidFill>
                <a:schemeClr val="bg1"/>
              </a:solidFill>
              <a:effectLst/>
              <a:latin typeface="JetBrains Mono" panose="02000009000000000000" pitchFamily="49" charset="0"/>
            </a:endParaRP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11: /*Need ';' at EOL*/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12: int w , q ;</a:t>
            </a:r>
          </a:p>
          <a:p>
            <a:pPr>
              <a:spcAft>
                <a:spcPts val="600"/>
              </a:spcAft>
            </a:pPr>
            <a:r>
              <a:rPr lang="en-US" altLang="zh-TW" sz="13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</a:rPr>
              <a:t>line 13: }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C7FB4F3-46D0-9EC5-5C57-A540A6339CA5}"/>
              </a:ext>
            </a:extLst>
          </p:cNvPr>
          <p:cNvSpPr/>
          <p:nvPr/>
        </p:nvSpPr>
        <p:spPr>
          <a:xfrm>
            <a:off x="277756" y="1061328"/>
            <a:ext cx="1947284" cy="5152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538C"/>
              </a:gs>
              <a:gs pos="100000">
                <a:srgbClr val="31937B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0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rPr>
              <a:t>INPUT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62787B0-0D6B-9E81-504F-DEDD8E50BBA2}"/>
              </a:ext>
            </a:extLst>
          </p:cNvPr>
          <p:cNvSpPr/>
          <p:nvPr/>
        </p:nvSpPr>
        <p:spPr>
          <a:xfrm>
            <a:off x="4455421" y="1061328"/>
            <a:ext cx="1947284" cy="5152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538C"/>
              </a:gs>
              <a:gs pos="100000">
                <a:srgbClr val="31937B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0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rPr>
              <a:t>OUTPUT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128DCA8-ABF4-7292-69B2-53E39B310C1D}"/>
              </a:ext>
            </a:extLst>
          </p:cNvPr>
          <p:cNvCxnSpPr>
            <a:cxnSpLocks/>
          </p:cNvCxnSpPr>
          <p:nvPr/>
        </p:nvCxnSpPr>
        <p:spPr>
          <a:xfrm>
            <a:off x="4042410" y="723776"/>
            <a:ext cx="0" cy="613422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920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3F0D38-C6EB-6FB1-9AA0-CBCDDFFAD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050" y="3007600"/>
            <a:ext cx="5040600" cy="842800"/>
          </a:xfrm>
        </p:spPr>
        <p:txBody>
          <a:bodyPr/>
          <a:lstStyle/>
          <a:p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關於作業</a:t>
            </a:r>
            <a:r>
              <a:rPr lang="en-US" altLang="zh-TW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zh-TW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927226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推薦的環境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12C82D2-1E08-589C-C34C-CEA4E8DD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04" y="1438183"/>
            <a:ext cx="7383847" cy="512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50000"/>
              <a:buFont typeface="Wingdings" panose="05000000000000000000" pitchFamily="2" charset="2"/>
              <a:buChar char="p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在虛擬機上裝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Ubuntu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Ubuntu 22</a:t>
            </a:r>
          </a:p>
        </p:txBody>
      </p:sp>
    </p:spTree>
    <p:extLst>
      <p:ext uri="{BB962C8B-B14F-4D97-AF65-F5344CB8AC3E}">
        <p14:creationId xmlns:p14="http://schemas.microsoft.com/office/powerpoint/2010/main" val="200000603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作業繳交注意事項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12C82D2-1E08-589C-C34C-CEA4E8DD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04" y="1438183"/>
            <a:ext cx="7645921" cy="512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50000"/>
              <a:buFont typeface="Wingdings" panose="05000000000000000000" pitchFamily="2" charset="2"/>
              <a:buChar char="p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2200" b="1" dirty="0">
                <a:latin typeface="Georgia" panose="02040502050405020303" pitchFamily="18" charset="0"/>
                <a:ea typeface="標楷體" panose="03000509000000000000" pitchFamily="65" charset="-120"/>
              </a:rPr>
              <a:t>DUE</a:t>
            </a:r>
            <a:r>
              <a:rPr lang="zh-TW" altLang="en-US" sz="2200" b="1" dirty="0">
                <a:latin typeface="Georgia" panose="02040502050405020303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2200" b="1" dirty="0">
                <a:latin typeface="Georgia" panose="02040502050405020303" pitchFamily="18" charset="0"/>
                <a:ea typeface="標楷體" panose="03000509000000000000" pitchFamily="65" charset="-120"/>
              </a:rPr>
              <a:t>DATE:</a:t>
            </a:r>
            <a:r>
              <a:rPr lang="en-US" altLang="zh-TW" sz="2200" b="1" dirty="0">
                <a:solidFill>
                  <a:srgbClr val="FF0000"/>
                </a:solidFill>
                <a:latin typeface="Georgia" panose="02040502050405020303" pitchFamily="18" charset="0"/>
                <a:ea typeface="標楷體" panose="03000509000000000000" pitchFamily="65" charset="-120"/>
              </a:rPr>
              <a:t>5/25 23:59</a:t>
            </a:r>
          </a:p>
          <a:p>
            <a:r>
              <a:rPr lang="en-US" altLang="zh-TW" sz="2200" dirty="0" err="1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Yacc</a:t>
            </a:r>
            <a: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的設計要比 </a:t>
            </a:r>
            <a: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Lex 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要複雜很多，因此請馬上開始撰寫。</a:t>
            </a:r>
            <a:endParaRPr lang="en-US" altLang="zh-TW" sz="220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程式 </a:t>
            </a:r>
            <a: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Demo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環境是 </a:t>
            </a:r>
            <a: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/Ubuntu 22.04.2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LTS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US" altLang="zh-TW" sz="220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請參考課程網頁中的測試檔案來驗證你的程式</a:t>
            </a:r>
            <a:endParaRPr lang="en-US" altLang="zh-TW" sz="220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請準時繳交作業，作業遲交分數打七折</a:t>
            </a:r>
            <a:endParaRPr lang="en-US" altLang="zh-TW" sz="220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請把作業包成一個壓縮包，上傳至</a:t>
            </a:r>
            <a:r>
              <a:rPr lang="zh-TW" altLang="en-US" sz="2200" b="1" dirty="0">
                <a:solidFill>
                  <a:srgbClr val="E84435"/>
                </a:solidFill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網路大學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b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檔名命為 「</a:t>
            </a:r>
            <a:r>
              <a:rPr lang="zh-TW" altLang="en-US" sz="2200" b="1" dirty="0">
                <a:solidFill>
                  <a:srgbClr val="E84435"/>
                </a:solidFill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學號</a:t>
            </a:r>
            <a:r>
              <a:rPr lang="en-US" altLang="zh-TW" sz="2200" b="1" dirty="0">
                <a:solidFill>
                  <a:srgbClr val="E84435"/>
                </a:solidFill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_hw2.zip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」。</a:t>
            </a:r>
            <a:endParaRPr lang="en-US" altLang="zh-TW" sz="220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在繳交截止後，會安排時間 </a:t>
            </a:r>
            <a: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Demo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，</a:t>
            </a:r>
            <a:b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請準時到 </a:t>
            </a:r>
            <a: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EC5023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資料庫系統實驗室 找助教 </a:t>
            </a:r>
            <a: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Demo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solidFill>
                <a:srgbClr val="C00000"/>
              </a:solidFill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487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465;p57">
            <a:extLst>
              <a:ext uri="{FF2B5EF4-FFF2-40B4-BE49-F238E27FC236}">
                <a16:creationId xmlns:a16="http://schemas.microsoft.com/office/drawing/2014/main" id="{FCE29F19-505F-2C3F-D17F-E61864A013D7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5521232" y="3057132"/>
            <a:ext cx="621633" cy="679641"/>
          </a:xfrm>
          <a:prstGeom prst="straightConnector1">
            <a:avLst/>
          </a:prstGeom>
          <a:noFill/>
          <a:ln w="63500" cap="flat" cmpd="sng">
            <a:solidFill>
              <a:schemeClr val="bg1">
                <a:lumMod val="65000"/>
              </a:schemeClr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58" name="Google Shape;465;p57">
            <a:extLst>
              <a:ext uri="{FF2B5EF4-FFF2-40B4-BE49-F238E27FC236}">
                <a16:creationId xmlns:a16="http://schemas.microsoft.com/office/drawing/2014/main" id="{D76DADD7-41E9-BCE4-0DF2-922ECABAA6D7}"/>
              </a:ext>
            </a:extLst>
          </p:cNvPr>
          <p:cNvCxnSpPr>
            <a:cxnSpLocks/>
            <a:stCxn id="14" idx="3"/>
            <a:endCxn id="15" idx="2"/>
          </p:cNvCxnSpPr>
          <p:nvPr/>
        </p:nvCxnSpPr>
        <p:spPr>
          <a:xfrm flipV="1">
            <a:off x="5521232" y="4213426"/>
            <a:ext cx="621633" cy="764581"/>
          </a:xfrm>
          <a:prstGeom prst="straightConnector1">
            <a:avLst/>
          </a:prstGeom>
          <a:noFill/>
          <a:ln w="63500" cap="flat" cmpd="sng">
            <a:solidFill>
              <a:schemeClr val="bg1">
                <a:lumMod val="65000"/>
              </a:schemeClr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61" name="Google Shape;465;p57">
            <a:extLst>
              <a:ext uri="{FF2B5EF4-FFF2-40B4-BE49-F238E27FC236}">
                <a16:creationId xmlns:a16="http://schemas.microsoft.com/office/drawing/2014/main" id="{8E1AC357-9CD8-3508-2BFF-3925EE5C1D01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 flipV="1">
            <a:off x="6648450" y="3975099"/>
            <a:ext cx="287658" cy="1"/>
          </a:xfrm>
          <a:prstGeom prst="straightConnector1">
            <a:avLst/>
          </a:prstGeom>
          <a:noFill/>
          <a:ln w="63500" cap="flat" cmpd="sng">
            <a:solidFill>
              <a:schemeClr val="bg1">
                <a:lumMod val="65000"/>
              </a:schemeClr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3" name="Google Shape;465;p57">
            <a:extLst>
              <a:ext uri="{FF2B5EF4-FFF2-40B4-BE49-F238E27FC236}">
                <a16:creationId xmlns:a16="http://schemas.microsoft.com/office/drawing/2014/main" id="{CAB24A0E-0CAC-FB88-FC6A-44AF416F2F7C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 flipV="1">
            <a:off x="2247900" y="2840554"/>
            <a:ext cx="303732" cy="678"/>
          </a:xfrm>
          <a:prstGeom prst="straightConnector1">
            <a:avLst/>
          </a:prstGeom>
          <a:noFill/>
          <a:ln w="63500" cap="flat" cmpd="sng">
            <a:solidFill>
              <a:schemeClr val="bg1">
                <a:lumMod val="65000"/>
              </a:schemeClr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6" name="Google Shape;465;p57">
            <a:extLst>
              <a:ext uri="{FF2B5EF4-FFF2-40B4-BE49-F238E27FC236}">
                <a16:creationId xmlns:a16="http://schemas.microsoft.com/office/drawing/2014/main" id="{0ABD597C-5B1E-AFF1-0C10-49B651529FDE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3562803" y="2840554"/>
            <a:ext cx="303733" cy="678"/>
          </a:xfrm>
          <a:prstGeom prst="straightConnector1">
            <a:avLst/>
          </a:prstGeom>
          <a:noFill/>
          <a:ln w="63500" cap="flat" cmpd="sng">
            <a:solidFill>
              <a:schemeClr val="bg1">
                <a:lumMod val="65000"/>
              </a:schemeClr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47" name="Google Shape;465;p57">
            <a:extLst>
              <a:ext uri="{FF2B5EF4-FFF2-40B4-BE49-F238E27FC236}">
                <a16:creationId xmlns:a16="http://schemas.microsoft.com/office/drawing/2014/main" id="{D5B9957A-912F-895E-B418-E405A09E0F21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247900" y="4975365"/>
            <a:ext cx="303732" cy="2642"/>
          </a:xfrm>
          <a:prstGeom prst="straightConnector1">
            <a:avLst/>
          </a:prstGeom>
          <a:noFill/>
          <a:ln w="63500" cap="flat" cmpd="sng">
            <a:solidFill>
              <a:schemeClr val="bg1">
                <a:lumMod val="65000"/>
              </a:schemeClr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50" name="Google Shape;465;p57">
            <a:extLst>
              <a:ext uri="{FF2B5EF4-FFF2-40B4-BE49-F238E27FC236}">
                <a16:creationId xmlns:a16="http://schemas.microsoft.com/office/drawing/2014/main" id="{3E50E141-83D3-044D-412E-2D15278C547F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3562803" y="4975365"/>
            <a:ext cx="303733" cy="2642"/>
          </a:xfrm>
          <a:prstGeom prst="straightConnector1">
            <a:avLst/>
          </a:prstGeom>
          <a:noFill/>
          <a:ln w="63500" cap="flat" cmpd="sng">
            <a:solidFill>
              <a:schemeClr val="bg1">
                <a:lumMod val="65000"/>
              </a:schemeClr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Lex &amp; </a:t>
            </a:r>
            <a:r>
              <a:rPr lang="en-US" altLang="zh-TW" dirty="0" err="1"/>
              <a:t>Yacc</a:t>
            </a:r>
            <a:endParaRPr lang="zh-TW" altLang="en-US" dirty="0"/>
          </a:p>
        </p:txBody>
      </p:sp>
      <p:sp>
        <p:nvSpPr>
          <p:cNvPr id="8" name="Google Shape;435;p56">
            <a:extLst>
              <a:ext uri="{FF2B5EF4-FFF2-40B4-BE49-F238E27FC236}">
                <a16:creationId xmlns:a16="http://schemas.microsoft.com/office/drawing/2014/main" id="{E18A72F5-95B4-4B62-2F2E-A2EE9F5A6066}"/>
              </a:ext>
            </a:extLst>
          </p:cNvPr>
          <p:cNvSpPr/>
          <p:nvPr/>
        </p:nvSpPr>
        <p:spPr>
          <a:xfrm>
            <a:off x="593204" y="2469806"/>
            <a:ext cx="1654696" cy="742851"/>
          </a:xfrm>
          <a:prstGeom prst="roundRect">
            <a:avLst>
              <a:gd name="adj" fmla="val 13167"/>
            </a:avLst>
          </a:prstGeom>
          <a:solidFill>
            <a:srgbClr val="FFFFFF"/>
          </a:solidFill>
          <a:ln w="57150" cap="flat" cmpd="sng">
            <a:solidFill>
              <a:srgbClr val="1A73E8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800"/>
              <a:buFont typeface="Google Sans Medium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A73E8"/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  <a:cs typeface="Google Sans Medium"/>
                <a:sym typeface="Google Sans Medium"/>
              </a:rPr>
              <a:t>Lexical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800"/>
              <a:buFont typeface="Google Sans Medium"/>
              <a:buNone/>
              <a:tabLst/>
              <a:defRPr/>
            </a:pPr>
            <a:r>
              <a:rPr lang="en-US" sz="2000" kern="0" dirty="0">
                <a:solidFill>
                  <a:srgbClr val="1A73E8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Arial"/>
                <a:sym typeface="Google Sans Medium"/>
              </a:rPr>
              <a:t>Rules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1A73E8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Arial"/>
              <a:sym typeface="Arial"/>
            </a:endParaRPr>
          </a:p>
        </p:txBody>
      </p:sp>
      <p:sp>
        <p:nvSpPr>
          <p:cNvPr id="9" name="Google Shape;435;p56">
            <a:extLst>
              <a:ext uri="{FF2B5EF4-FFF2-40B4-BE49-F238E27FC236}">
                <a16:creationId xmlns:a16="http://schemas.microsoft.com/office/drawing/2014/main" id="{F1D3531C-E6F8-C54D-E6EE-73555C83327A}"/>
              </a:ext>
            </a:extLst>
          </p:cNvPr>
          <p:cNvSpPr/>
          <p:nvPr/>
        </p:nvSpPr>
        <p:spPr>
          <a:xfrm>
            <a:off x="593204" y="4606581"/>
            <a:ext cx="1654696" cy="742851"/>
          </a:xfrm>
          <a:prstGeom prst="roundRect">
            <a:avLst>
              <a:gd name="adj" fmla="val 13167"/>
            </a:avLst>
          </a:prstGeom>
          <a:solidFill>
            <a:srgbClr val="FFFFFF"/>
          </a:solidFill>
          <a:ln w="57150" cap="flat" cmpd="sng">
            <a:solidFill>
              <a:srgbClr val="0F9D58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800"/>
              <a:buFont typeface="Google Sans Medium"/>
              <a:buNone/>
              <a:tabLst/>
              <a:defRPr/>
            </a:pPr>
            <a:r>
              <a:rPr lang="en-US" altLang="zh-TW" sz="2000" kern="0" dirty="0">
                <a:solidFill>
                  <a:srgbClr val="0F9D58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Arial"/>
                <a:sym typeface="Google Sans Medium"/>
              </a:rPr>
              <a:t>Grammar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800"/>
              <a:buFont typeface="Google Sans Medium"/>
              <a:buNone/>
              <a:tabLst/>
              <a:defRPr/>
            </a:pPr>
            <a:r>
              <a:rPr lang="en-US" sz="2000" kern="0" dirty="0">
                <a:solidFill>
                  <a:srgbClr val="0F9D58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Arial"/>
                <a:sym typeface="Google Sans Medium"/>
              </a:rPr>
              <a:t>Rules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F9D58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Arial"/>
              <a:sym typeface="Arial"/>
            </a:endParaRPr>
          </a:p>
        </p:txBody>
      </p:sp>
      <p:sp>
        <p:nvSpPr>
          <p:cNvPr id="11" name="Google Shape;436;p56">
            <a:extLst>
              <a:ext uri="{FF2B5EF4-FFF2-40B4-BE49-F238E27FC236}">
                <a16:creationId xmlns:a16="http://schemas.microsoft.com/office/drawing/2014/main" id="{C9BB18D1-774C-8FAB-94E6-63D7736404D8}"/>
              </a:ext>
            </a:extLst>
          </p:cNvPr>
          <p:cNvSpPr/>
          <p:nvPr/>
        </p:nvSpPr>
        <p:spPr>
          <a:xfrm>
            <a:off x="2551632" y="2602227"/>
            <a:ext cx="1011171" cy="476653"/>
          </a:xfrm>
          <a:prstGeom prst="roundRect">
            <a:avLst>
              <a:gd name="adj" fmla="val 50000"/>
            </a:avLst>
          </a:prstGeom>
          <a:solidFill>
            <a:srgbClr val="1A73E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oogle Sans"/>
              <a:buNone/>
              <a:tabLst/>
              <a:defRPr/>
            </a:pPr>
            <a:r>
              <a:rPr lang="en-US" sz="2000" b="1" kern="0" dirty="0">
                <a:solidFill>
                  <a:srgbClr val="FFFFFF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Arial"/>
                <a:sym typeface="Google Sans"/>
              </a:rPr>
              <a:t>Lex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Arial"/>
              <a:sym typeface="Arial"/>
            </a:endParaRPr>
          </a:p>
        </p:txBody>
      </p:sp>
      <p:sp>
        <p:nvSpPr>
          <p:cNvPr id="12" name="Google Shape;436;p56">
            <a:extLst>
              <a:ext uri="{FF2B5EF4-FFF2-40B4-BE49-F238E27FC236}">
                <a16:creationId xmlns:a16="http://schemas.microsoft.com/office/drawing/2014/main" id="{6E3A77B7-7531-5A4B-0636-A01684422424}"/>
              </a:ext>
            </a:extLst>
          </p:cNvPr>
          <p:cNvSpPr/>
          <p:nvPr/>
        </p:nvSpPr>
        <p:spPr>
          <a:xfrm>
            <a:off x="2551632" y="4737038"/>
            <a:ext cx="1011171" cy="476653"/>
          </a:xfrm>
          <a:prstGeom prst="roundRect">
            <a:avLst>
              <a:gd name="adj" fmla="val 50000"/>
            </a:avLst>
          </a:prstGeom>
          <a:solidFill>
            <a:srgbClr val="0F9D5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oogle Sans"/>
              <a:buNone/>
              <a:tabLst/>
              <a:defRPr/>
            </a:pPr>
            <a:r>
              <a:rPr lang="en-US" sz="2000" b="1" kern="0" dirty="0" err="1">
                <a:solidFill>
                  <a:srgbClr val="FFFFFF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Arial"/>
                <a:sym typeface="Google Sans"/>
              </a:rPr>
              <a:t>Yacc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Arial"/>
              <a:sym typeface="Arial"/>
            </a:endParaRPr>
          </a:p>
        </p:txBody>
      </p:sp>
      <p:sp>
        <p:nvSpPr>
          <p:cNvPr id="13" name="Google Shape;435;p56">
            <a:extLst>
              <a:ext uri="{FF2B5EF4-FFF2-40B4-BE49-F238E27FC236}">
                <a16:creationId xmlns:a16="http://schemas.microsoft.com/office/drawing/2014/main" id="{CA334EFD-3AC0-46C6-414D-5B895EDAD7E5}"/>
              </a:ext>
            </a:extLst>
          </p:cNvPr>
          <p:cNvSpPr/>
          <p:nvPr/>
        </p:nvSpPr>
        <p:spPr>
          <a:xfrm>
            <a:off x="3866536" y="2469806"/>
            <a:ext cx="1654696" cy="742851"/>
          </a:xfrm>
          <a:prstGeom prst="roundRect">
            <a:avLst>
              <a:gd name="adj" fmla="val 13167"/>
            </a:avLst>
          </a:prstGeom>
          <a:solidFill>
            <a:srgbClr val="FFFFFF"/>
          </a:solidFill>
          <a:ln w="57150" cap="flat" cmpd="sng">
            <a:solidFill>
              <a:srgbClr val="1A73E8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800"/>
              <a:buFont typeface="Google Sans Medium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A73E8"/>
                </a:solidFill>
                <a:effectLst/>
                <a:uLnTx/>
                <a:uFillTx/>
                <a:latin typeface="jf open 粉圓 2.0" panose="020B0000000000000000" pitchFamily="34" charset="-120"/>
                <a:ea typeface="jf open 粉圓 2.0" panose="020B0000000000000000" pitchFamily="34" charset="-120"/>
                <a:cs typeface="Arial"/>
                <a:sym typeface="Arial"/>
              </a:rPr>
              <a:t>Lex.yy.c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A73E8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Arial"/>
              <a:sym typeface="Arial"/>
            </a:endParaRPr>
          </a:p>
        </p:txBody>
      </p:sp>
      <p:sp>
        <p:nvSpPr>
          <p:cNvPr id="14" name="Google Shape;435;p56">
            <a:extLst>
              <a:ext uri="{FF2B5EF4-FFF2-40B4-BE49-F238E27FC236}">
                <a16:creationId xmlns:a16="http://schemas.microsoft.com/office/drawing/2014/main" id="{2CF52A7B-5DEE-6EDC-FBF0-6022EF09FBF9}"/>
              </a:ext>
            </a:extLst>
          </p:cNvPr>
          <p:cNvSpPr/>
          <p:nvPr/>
        </p:nvSpPr>
        <p:spPr>
          <a:xfrm>
            <a:off x="3866536" y="4606581"/>
            <a:ext cx="1654696" cy="742851"/>
          </a:xfrm>
          <a:prstGeom prst="roundRect">
            <a:avLst>
              <a:gd name="adj" fmla="val 13167"/>
            </a:avLst>
          </a:prstGeom>
          <a:solidFill>
            <a:srgbClr val="FFFFFF"/>
          </a:solidFill>
          <a:ln w="57150" cap="flat" cmpd="sng">
            <a:solidFill>
              <a:srgbClr val="0F9D58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800"/>
              <a:buFont typeface="Google Sans Medium"/>
              <a:buNone/>
              <a:tabLst/>
              <a:defRPr/>
            </a:pPr>
            <a:r>
              <a:rPr lang="en-US" altLang="zh-TW" sz="2000" kern="0" dirty="0" err="1">
                <a:solidFill>
                  <a:srgbClr val="0F9D58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Arial"/>
                <a:sym typeface="Google Sans Medium"/>
              </a:rPr>
              <a:t>y.tab.c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F9D58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Arial"/>
              <a:sym typeface="Arial"/>
            </a:endParaRPr>
          </a:p>
        </p:txBody>
      </p:sp>
      <p:sp>
        <p:nvSpPr>
          <p:cNvPr id="15" name="Google Shape;436;p56">
            <a:extLst>
              <a:ext uri="{FF2B5EF4-FFF2-40B4-BE49-F238E27FC236}">
                <a16:creationId xmlns:a16="http://schemas.microsoft.com/office/drawing/2014/main" id="{2C490007-84A4-C1F1-0F30-A344D4D46146}"/>
              </a:ext>
            </a:extLst>
          </p:cNvPr>
          <p:cNvSpPr/>
          <p:nvPr/>
        </p:nvSpPr>
        <p:spPr>
          <a:xfrm>
            <a:off x="5637279" y="3736773"/>
            <a:ext cx="1011171" cy="476653"/>
          </a:xfrm>
          <a:prstGeom prst="roundRect">
            <a:avLst>
              <a:gd name="adj" fmla="val 50000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oogle Sans"/>
              <a:buNone/>
              <a:tabLst/>
              <a:defRPr/>
            </a:pPr>
            <a:r>
              <a:rPr lang="en-US" sz="2000" b="1" kern="0" dirty="0">
                <a:solidFill>
                  <a:srgbClr val="FFFFFF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Arial"/>
                <a:sym typeface="Google Sans"/>
              </a:rPr>
              <a:t>c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Arial"/>
              <a:sym typeface="Arial"/>
            </a:endParaRPr>
          </a:p>
        </p:txBody>
      </p:sp>
      <p:sp>
        <p:nvSpPr>
          <p:cNvPr id="16" name="Google Shape;435;p56">
            <a:extLst>
              <a:ext uri="{FF2B5EF4-FFF2-40B4-BE49-F238E27FC236}">
                <a16:creationId xmlns:a16="http://schemas.microsoft.com/office/drawing/2014/main" id="{3BD76CB4-E679-887E-B854-19C810939B6D}"/>
              </a:ext>
            </a:extLst>
          </p:cNvPr>
          <p:cNvSpPr/>
          <p:nvPr/>
        </p:nvSpPr>
        <p:spPr>
          <a:xfrm>
            <a:off x="6936108" y="3603673"/>
            <a:ext cx="1236342" cy="742851"/>
          </a:xfrm>
          <a:prstGeom prst="roundRect">
            <a:avLst>
              <a:gd name="adj" fmla="val 13167"/>
            </a:avLst>
          </a:prstGeom>
          <a:solidFill>
            <a:srgbClr val="FFFFFF"/>
          </a:solidFill>
          <a:ln w="57150" cap="flat" cmpd="sng">
            <a:solidFill>
              <a:srgbClr val="40404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800"/>
              <a:buFont typeface="Google Sans Medium"/>
              <a:buNone/>
              <a:tabLst/>
              <a:defRPr/>
            </a:pPr>
            <a:r>
              <a:rPr lang="en-US" sz="2000" kern="0" dirty="0" err="1">
                <a:solidFill>
                  <a:srgbClr val="404040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Arial"/>
                <a:sym typeface="Arial"/>
              </a:rPr>
              <a:t>a.out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jf open 粉圓 2.0" panose="020B0000000000000000" pitchFamily="34" charset="-120"/>
              <a:ea typeface="jf open 粉圓 2.0" panose="020B0000000000000000" pitchFamily="34" charset="-120"/>
              <a:cs typeface="Arial"/>
              <a:sym typeface="Arial"/>
            </a:endParaRPr>
          </a:p>
        </p:txBody>
      </p:sp>
      <p:sp>
        <p:nvSpPr>
          <p:cNvPr id="1025" name="文字方塊 1024">
            <a:extLst>
              <a:ext uri="{FF2B5EF4-FFF2-40B4-BE49-F238E27FC236}">
                <a16:creationId xmlns:a16="http://schemas.microsoft.com/office/drawing/2014/main" id="{F0D09F76-940E-B054-0D8B-5BEC7960F703}"/>
              </a:ext>
            </a:extLst>
          </p:cNvPr>
          <p:cNvSpPr txBox="1"/>
          <p:nvPr/>
        </p:nvSpPr>
        <p:spPr>
          <a:xfrm>
            <a:off x="1037273" y="1475402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i="1" dirty="0">
                <a:solidFill>
                  <a:srgbClr val="404040"/>
                </a:solidFill>
              </a:rPr>
              <a:t>Source</a:t>
            </a:r>
          </a:p>
          <a:p>
            <a:pPr algn="ctr"/>
            <a:r>
              <a:rPr lang="en-US" altLang="zh-TW" sz="1400" i="1" dirty="0">
                <a:solidFill>
                  <a:srgbClr val="404040"/>
                </a:solidFill>
              </a:rPr>
              <a:t>Files</a:t>
            </a:r>
            <a:endParaRPr lang="zh-TW" altLang="en-US" sz="1400" i="1" dirty="0">
              <a:solidFill>
                <a:srgbClr val="404040"/>
              </a:solidFill>
            </a:endParaRPr>
          </a:p>
        </p:txBody>
      </p:sp>
      <p:sp>
        <p:nvSpPr>
          <p:cNvPr id="1027" name="文字方塊 1026">
            <a:extLst>
              <a:ext uri="{FF2B5EF4-FFF2-40B4-BE49-F238E27FC236}">
                <a16:creationId xmlns:a16="http://schemas.microsoft.com/office/drawing/2014/main" id="{7CDFCB33-D6F7-7F2F-F362-ECAB8426B6FE}"/>
              </a:ext>
            </a:extLst>
          </p:cNvPr>
          <p:cNvSpPr txBox="1"/>
          <p:nvPr/>
        </p:nvSpPr>
        <p:spPr>
          <a:xfrm>
            <a:off x="2499212" y="1475402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i="1" dirty="0">
                <a:solidFill>
                  <a:srgbClr val="404040"/>
                </a:solidFill>
              </a:rPr>
              <a:t>Program</a:t>
            </a:r>
          </a:p>
          <a:p>
            <a:pPr algn="ctr"/>
            <a:r>
              <a:rPr lang="en-US" altLang="zh-TW" sz="1400" i="1" dirty="0">
                <a:solidFill>
                  <a:srgbClr val="404040"/>
                </a:solidFill>
              </a:rPr>
              <a:t>Generators</a:t>
            </a:r>
            <a:endParaRPr lang="zh-TW" altLang="en-US" sz="1400" i="1" dirty="0">
              <a:solidFill>
                <a:srgbClr val="404040"/>
              </a:solidFill>
            </a:endParaRPr>
          </a:p>
        </p:txBody>
      </p:sp>
      <p:sp>
        <p:nvSpPr>
          <p:cNvPr id="1028" name="文字方塊 1027">
            <a:extLst>
              <a:ext uri="{FF2B5EF4-FFF2-40B4-BE49-F238E27FC236}">
                <a16:creationId xmlns:a16="http://schemas.microsoft.com/office/drawing/2014/main" id="{543AB0C9-AC82-D3D5-45A3-8FE3761FDAC3}"/>
              </a:ext>
            </a:extLst>
          </p:cNvPr>
          <p:cNvSpPr txBox="1"/>
          <p:nvPr/>
        </p:nvSpPr>
        <p:spPr>
          <a:xfrm>
            <a:off x="4084582" y="1475402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i="1" dirty="0">
                <a:solidFill>
                  <a:srgbClr val="404040"/>
                </a:solidFill>
              </a:rPr>
              <a:t>Generated</a:t>
            </a:r>
          </a:p>
          <a:p>
            <a:pPr algn="ctr"/>
            <a:r>
              <a:rPr lang="en-US" altLang="zh-TW" sz="1400" i="1" dirty="0">
                <a:solidFill>
                  <a:srgbClr val="404040"/>
                </a:solidFill>
              </a:rPr>
              <a:t>Output Files</a:t>
            </a:r>
            <a:endParaRPr lang="zh-TW" altLang="en-US" sz="1400" i="1" dirty="0">
              <a:solidFill>
                <a:srgbClr val="404040"/>
              </a:solidFill>
            </a:endParaRPr>
          </a:p>
        </p:txBody>
      </p:sp>
      <p:sp>
        <p:nvSpPr>
          <p:cNvPr id="1029" name="文字方塊 1028">
            <a:extLst>
              <a:ext uri="{FF2B5EF4-FFF2-40B4-BE49-F238E27FC236}">
                <a16:creationId xmlns:a16="http://schemas.microsoft.com/office/drawing/2014/main" id="{46B9099A-73E6-7425-EC83-1F12E7DDACCA}"/>
              </a:ext>
            </a:extLst>
          </p:cNvPr>
          <p:cNvSpPr txBox="1"/>
          <p:nvPr/>
        </p:nvSpPr>
        <p:spPr>
          <a:xfrm>
            <a:off x="5673825" y="1582101"/>
            <a:ext cx="938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i="1" dirty="0">
                <a:solidFill>
                  <a:srgbClr val="404040"/>
                </a:solidFill>
              </a:rPr>
              <a:t>Compiler</a:t>
            </a:r>
            <a:endParaRPr lang="zh-TW" altLang="en-US" sz="1400" i="1" dirty="0">
              <a:solidFill>
                <a:srgbClr val="404040"/>
              </a:solidFill>
            </a:endParaRPr>
          </a:p>
        </p:txBody>
      </p:sp>
      <p:sp>
        <p:nvSpPr>
          <p:cNvPr id="1030" name="文字方塊 1029">
            <a:extLst>
              <a:ext uri="{FF2B5EF4-FFF2-40B4-BE49-F238E27FC236}">
                <a16:creationId xmlns:a16="http://schemas.microsoft.com/office/drawing/2014/main" id="{896442DA-1036-578D-7E72-1F8919DFD3D7}"/>
              </a:ext>
            </a:extLst>
          </p:cNvPr>
          <p:cNvSpPr txBox="1"/>
          <p:nvPr/>
        </p:nvSpPr>
        <p:spPr>
          <a:xfrm>
            <a:off x="6936108" y="1475402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i="1" dirty="0">
                <a:solidFill>
                  <a:srgbClr val="404040"/>
                </a:solidFill>
              </a:rPr>
              <a:t>Compiled</a:t>
            </a:r>
          </a:p>
          <a:p>
            <a:pPr algn="ctr"/>
            <a:r>
              <a:rPr lang="en-US" altLang="zh-TW" sz="1400" i="1" dirty="0">
                <a:solidFill>
                  <a:srgbClr val="404040"/>
                </a:solidFill>
              </a:rPr>
              <a:t>Program</a:t>
            </a:r>
            <a:endParaRPr lang="zh-TW" altLang="en-US" sz="1400" i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1789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必須考慮下列這些問題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12C82D2-1E08-589C-C34C-CEA4E8DD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04" y="1438183"/>
            <a:ext cx="7645921" cy="512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50000"/>
              <a:buFont typeface="Wingdings" panose="05000000000000000000" pitchFamily="2" charset="2"/>
              <a:buChar char="p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1200"/>
              </a:spcAft>
            </a:pPr>
            <a:r>
              <a:rPr lang="zh-TW" altLang="en-US" sz="2800" dirty="0">
                <a:latin typeface="Georgia" panose="02040502050405020303" pitchFamily="18" charset="0"/>
                <a:ea typeface="標楷體" panose="03000509000000000000" pitchFamily="65" charset="-120"/>
              </a:rPr>
              <a:t>你 的 </a:t>
            </a:r>
            <a:r>
              <a:rPr lang="en-US" altLang="zh-TW" sz="2800" dirty="0">
                <a:latin typeface="Georgia" panose="02040502050405020303" pitchFamily="18" charset="0"/>
                <a:ea typeface="標楷體" panose="03000509000000000000" pitchFamily="65" charset="-120"/>
              </a:rPr>
              <a:t>parser </a:t>
            </a:r>
            <a:r>
              <a:rPr lang="zh-TW" altLang="en-US" sz="2800" dirty="0">
                <a:latin typeface="Georgia" panose="02040502050405020303" pitchFamily="18" charset="0"/>
                <a:ea typeface="標楷體" panose="03000509000000000000" pitchFamily="65" charset="-120"/>
              </a:rPr>
              <a:t>在遇到 </a:t>
            </a:r>
            <a:r>
              <a:rPr lang="en-US" altLang="zh-TW" sz="2800" dirty="0">
                <a:latin typeface="Georgia" panose="02040502050405020303" pitchFamily="18" charset="0"/>
                <a:ea typeface="標楷體" panose="03000509000000000000" pitchFamily="65" charset="-120"/>
              </a:rPr>
              <a:t>error </a:t>
            </a:r>
            <a:r>
              <a:rPr lang="zh-TW" altLang="en-US" sz="2800" dirty="0">
                <a:latin typeface="Georgia" panose="02040502050405020303" pitchFamily="18" charset="0"/>
                <a:ea typeface="標楷體" panose="03000509000000000000" pitchFamily="65" charset="-120"/>
              </a:rPr>
              <a:t>時，要能產生出好的 </a:t>
            </a:r>
            <a:r>
              <a:rPr lang="en-US" altLang="zh-TW" sz="2800" dirty="0">
                <a:latin typeface="Georgia" panose="02040502050405020303" pitchFamily="18" charset="0"/>
                <a:ea typeface="標楷體" panose="03000509000000000000" pitchFamily="65" charset="-120"/>
              </a:rPr>
              <a:t>error messages</a:t>
            </a:r>
            <a:r>
              <a:rPr lang="zh-TW" altLang="en-US" sz="2800" dirty="0">
                <a:latin typeface="Georgia" panose="02040502050405020303" pitchFamily="18" charset="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Georgia" panose="02040502050405020303" pitchFamily="18" charset="0"/>
              <a:ea typeface="標楷體" panose="03000509000000000000" pitchFamily="65" charset="-120"/>
            </a:endParaRPr>
          </a:p>
          <a:p>
            <a:pPr lvl="1">
              <a:spcAft>
                <a:spcPts val="1200"/>
              </a:spcAft>
            </a:pP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</a:rPr>
              <a:t>例如：發生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</a:rPr>
              <a:t>error 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</a:rPr>
              <a:t>的行號、字元的位置和解釋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</a:rPr>
              <a:t>error 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</a:rPr>
              <a:t>發生的原因。</a:t>
            </a:r>
          </a:p>
          <a:p>
            <a:pPr>
              <a:spcAft>
                <a:spcPts val="1200"/>
              </a:spcAft>
            </a:pPr>
            <a:r>
              <a:rPr lang="zh-TW" altLang="en-US" sz="2800" dirty="0">
                <a:latin typeface="Georgia" panose="02040502050405020303" pitchFamily="18" charset="0"/>
                <a:ea typeface="標楷體" panose="03000509000000000000" pitchFamily="65" charset="-120"/>
              </a:rPr>
              <a:t>當 </a:t>
            </a:r>
            <a:r>
              <a:rPr lang="en-US" altLang="zh-TW" sz="2800" dirty="0">
                <a:latin typeface="Georgia" panose="02040502050405020303" pitchFamily="18" charset="0"/>
                <a:ea typeface="標楷體" panose="03000509000000000000" pitchFamily="65" charset="-120"/>
              </a:rPr>
              <a:t>parser </a:t>
            </a:r>
            <a:r>
              <a:rPr lang="zh-TW" altLang="en-US" sz="2800" dirty="0">
                <a:latin typeface="Georgia" panose="02040502050405020303" pitchFamily="18" charset="0"/>
                <a:ea typeface="標楷體" panose="03000509000000000000" pitchFamily="65" charset="-120"/>
              </a:rPr>
              <a:t>遇到 </a:t>
            </a:r>
            <a:r>
              <a:rPr lang="en-US" altLang="zh-TW" sz="2800" dirty="0">
                <a:latin typeface="Georgia" panose="02040502050405020303" pitchFamily="18" charset="0"/>
                <a:ea typeface="標楷體" panose="03000509000000000000" pitchFamily="65" charset="-120"/>
              </a:rPr>
              <a:t>error </a:t>
            </a:r>
            <a:r>
              <a:rPr lang="zh-TW" altLang="en-US" sz="2800" dirty="0">
                <a:latin typeface="Georgia" panose="02040502050405020303" pitchFamily="18" charset="0"/>
                <a:ea typeface="標楷體" panose="03000509000000000000" pitchFamily="65" charset="-120"/>
              </a:rPr>
              <a:t>時，要盡可能的處理完輸入。</a:t>
            </a:r>
            <a:endParaRPr lang="en-US" altLang="zh-TW" sz="2800" dirty="0">
              <a:latin typeface="Georgia" panose="02040502050405020303" pitchFamily="18" charset="0"/>
              <a:ea typeface="標楷體" panose="03000509000000000000" pitchFamily="65" charset="-120"/>
            </a:endParaRPr>
          </a:p>
          <a:p>
            <a:pPr lvl="1">
              <a:spcAft>
                <a:spcPts val="1200"/>
              </a:spcAft>
            </a:pP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</a:rPr>
              <a:t>也就是說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</a:rPr>
              <a:t>parser 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</a:rPr>
              <a:t>要遇到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</a:rPr>
              <a:t>error 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</a:rPr>
              <a:t>要做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</a:rPr>
              <a:t>recovery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0609635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評分方式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180E3DB-BA76-6672-BD30-D7E5C1C42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383753"/>
              </p:ext>
            </p:extLst>
          </p:nvPr>
        </p:nvGraphicFramePr>
        <p:xfrm>
          <a:off x="593204" y="1481181"/>
          <a:ext cx="6579757" cy="51004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84237">
                  <a:extLst>
                    <a:ext uri="{9D8B030D-6E8A-4147-A177-3AD203B41FA5}">
                      <a16:colId xmlns:a16="http://schemas.microsoft.com/office/drawing/2014/main" val="4275226701"/>
                    </a:ext>
                  </a:extLst>
                </a:gridCol>
                <a:gridCol w="4795520">
                  <a:extLst>
                    <a:ext uri="{9D8B030D-6E8A-4147-A177-3AD203B41FA5}">
                      <a16:colId xmlns:a16="http://schemas.microsoft.com/office/drawing/2014/main" val="1934494361"/>
                    </a:ext>
                  </a:extLst>
                </a:gridCol>
              </a:tblGrid>
              <a:tr h="1161792">
                <a:tc>
                  <a:txBody>
                    <a:bodyPr/>
                    <a:lstStyle/>
                    <a:p>
                      <a:pPr algn="r"/>
                      <a:r>
                        <a:rPr kumimoji="0" lang="zh-TW" altLang="en-US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每測資 </a:t>
                      </a:r>
                      <a:r>
                        <a:rPr kumimoji="0" lang="en-US" altLang="zh-TW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20%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altLang="zh-TW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6</a:t>
                      </a:r>
                      <a:r>
                        <a:rPr kumimoji="0" lang="zh-TW" altLang="en-US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個公開測資中隨機挑</a:t>
                      </a:r>
                      <a:r>
                        <a:rPr kumimoji="0" lang="en-US" altLang="zh-TW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3</a:t>
                      </a:r>
                      <a:r>
                        <a:rPr kumimoji="0" lang="zh-TW" altLang="en-US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個，</a:t>
                      </a:r>
                      <a:br>
                        <a:rPr kumimoji="0" lang="en-US" altLang="zh-TW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</a:br>
                      <a:r>
                        <a:rPr kumimoji="0" lang="zh-TW" altLang="en-US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必須與題目的錯誤訊息相同</a:t>
                      </a:r>
                      <a:br>
                        <a:rPr kumimoji="0" lang="en-US" altLang="zh-TW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</a:br>
                      <a:r>
                        <a:rPr kumimoji="0" lang="en-US" altLang="zh-TW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(</a:t>
                      </a:r>
                      <a:r>
                        <a:rPr kumimoji="0" lang="zh-TW" altLang="en-US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錯誤訊息可用不同表示方式</a:t>
                      </a:r>
                      <a:r>
                        <a:rPr kumimoji="0" lang="en-US" altLang="zh-TW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)</a:t>
                      </a:r>
                      <a:endParaRPr kumimoji="0" lang="en-US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JetBrains Mono" panose="02000009000000000000" pitchFamily="49" charset="0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528951042"/>
                  </a:ext>
                </a:extLst>
              </a:tr>
              <a:tr h="8054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每測資 </a:t>
                      </a:r>
                      <a:r>
                        <a:rPr kumimoji="0" lang="en-US" altLang="zh-TW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10%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2</a:t>
                      </a: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個隱藏測資，</a:t>
                      </a:r>
                      <a:b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</a:b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從公開測資中隨機排列組合</a:t>
                      </a: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27391471"/>
                  </a:ext>
                </a:extLst>
              </a:tr>
              <a:tr h="805460">
                <a:tc>
                  <a:txBody>
                    <a:bodyPr/>
                    <a:lstStyle/>
                    <a:p>
                      <a:pPr algn="r"/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5%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註解 ：</a:t>
                      </a:r>
                      <a:b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</a:b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解釋如何處理各個 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Statements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JetBrains Mono" panose="02000009000000000000" pitchFamily="49" charset="0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260194109"/>
                  </a:ext>
                </a:extLst>
              </a:tr>
              <a:tr h="759662">
                <a:tc>
                  <a:txBody>
                    <a:bodyPr/>
                    <a:lstStyle/>
                    <a:p>
                      <a:pPr algn="r"/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5%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Readme.pdf</a:t>
                      </a:r>
                      <a:b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</a:br>
                      <a:r>
                        <a:rPr lang="en-US" altLang="zh-TW" sz="20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(</a:t>
                      </a:r>
                      <a:r>
                        <a:rPr kumimoji="0" lang="zh-TW" altLang="en-US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內容請參考作業說明第一頁</a:t>
                      </a:r>
                      <a:r>
                        <a:rPr kumimoji="0" lang="en-US" altLang="zh-TW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)</a:t>
                      </a:r>
                      <a:endParaRPr kumimoji="0" 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JetBrains Mono" panose="02000009000000000000" pitchFamily="49" charset="0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840773954"/>
                  </a:ext>
                </a:extLst>
              </a:tr>
              <a:tr h="759662">
                <a:tc>
                  <a:txBody>
                    <a:bodyPr/>
                    <a:lstStyle/>
                    <a:p>
                      <a:pPr algn="r"/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5%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 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+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 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5%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口頭問答*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2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JetBrains Mono" panose="02000009000000000000" pitchFamily="49" charset="0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2915482808"/>
                  </a:ext>
                </a:extLst>
              </a:tr>
              <a:tr h="759662">
                <a:tc>
                  <a:txBody>
                    <a:bodyPr/>
                    <a:lstStyle/>
                    <a:p>
                      <a:pPr algn="r"/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~%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Bonus</a:t>
                      </a: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72887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4082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CF6C8C40-036C-FC88-A8B4-AA90D2B4BA89}"/>
              </a:ext>
            </a:extLst>
          </p:cNvPr>
          <p:cNvSpPr/>
          <p:nvPr/>
        </p:nvSpPr>
        <p:spPr>
          <a:xfrm>
            <a:off x="593204" y="2019300"/>
            <a:ext cx="7188722" cy="1619250"/>
          </a:xfrm>
          <a:prstGeom prst="roundRect">
            <a:avLst>
              <a:gd name="adj" fmla="val 5726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如果有何問題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0F55BC-EDDF-E293-7319-BB692DF21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04" y="1438184"/>
            <a:ext cx="748834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50000"/>
              <a:buFont typeface="Wingdings" panose="05000000000000000000" pitchFamily="2" charset="2"/>
              <a:buChar char="p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Aft>
                <a:spcPts val="1200"/>
              </a:spcAft>
              <a:buNone/>
            </a:pPr>
            <a:r>
              <a:rPr lang="zh-TW" altLang="en-US" sz="2800" dirty="0"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沒事的，歡迎詢問助教：</a:t>
            </a:r>
            <a:endParaRPr lang="en-US" altLang="zh-TW" sz="2800" dirty="0">
              <a:latin typeface="jf open 粉圓 2.0" panose="020B0000000000000000" pitchFamily="34" charset="-120"/>
              <a:ea typeface="jf open 粉圓 2.0" panose="020B0000000000000000" pitchFamily="34" charset="-120"/>
              <a:cs typeface="Times New Roman" panose="02020603050405020304" pitchFamily="18" charset="0"/>
            </a:endParaRPr>
          </a:p>
          <a:p>
            <a:pPr marL="0" indent="0" eaLnBrk="1" hangingPunct="1">
              <a:spcAft>
                <a:spcPts val="1200"/>
              </a:spcAft>
              <a:buNone/>
            </a:pPr>
            <a:r>
              <a:rPr lang="zh-TW" altLang="en-US" sz="28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　丁襄龍</a:t>
            </a:r>
            <a:br>
              <a:rPr lang="en-US" altLang="zh-TW" sz="28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　</a:t>
            </a:r>
            <a:r>
              <a:rPr lang="en-US" altLang="zh-TW" sz="28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M133040006@gmail.com</a:t>
            </a:r>
            <a:br>
              <a:rPr lang="en-US" altLang="zh-TW" sz="28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　</a:t>
            </a:r>
            <a:r>
              <a:rPr lang="en-US" altLang="zh-TW" sz="28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EC5023</a:t>
            </a:r>
            <a:r>
              <a:rPr lang="zh-TW" altLang="en-US" sz="28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 資料庫系統實驗室</a:t>
            </a:r>
            <a:endParaRPr lang="en-US" altLang="zh-TW" sz="2800" dirty="0">
              <a:solidFill>
                <a:schemeClr val="bg1"/>
              </a:solidFill>
              <a:latin typeface="jf open 粉圓 2.0" panose="020B0000000000000000" pitchFamily="34" charset="-120"/>
              <a:ea typeface="jf open 粉圓 2.0" panose="020B0000000000000000" pitchFamily="34" charset="-120"/>
              <a:cs typeface="Times New Roman" panose="02020603050405020304" pitchFamily="18" charset="0"/>
            </a:endParaRPr>
          </a:p>
          <a:p>
            <a:pPr eaLnBrk="1" hangingPunct="1">
              <a:spcAft>
                <a:spcPts val="1200"/>
              </a:spcAft>
            </a:pPr>
            <a:endParaRPr lang="en-US" altLang="zh-TW" sz="2800" dirty="0">
              <a:latin typeface="jf open 粉圓 2.0" panose="020B0000000000000000" pitchFamily="34" charset="-120"/>
              <a:ea typeface="jf open 粉圓 2.0" panose="020B0000000000000000" pitchFamily="34" charset="-120"/>
              <a:cs typeface="Times New Roman" panose="02020603050405020304" pitchFamily="18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zh-TW" altLang="en-US" sz="2800" dirty="0"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請附上你的 </a:t>
            </a:r>
            <a:r>
              <a:rPr lang="zh-TW" altLang="en-US" sz="2800" dirty="0">
                <a:solidFill>
                  <a:srgbClr val="E84435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學號</a:t>
            </a:r>
            <a:r>
              <a:rPr lang="zh-TW" altLang="en-US" sz="2800" dirty="0"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+ </a:t>
            </a:r>
            <a:r>
              <a:rPr lang="zh-TW" altLang="en-US" sz="2800" dirty="0">
                <a:solidFill>
                  <a:srgbClr val="E84435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姓名</a:t>
            </a:r>
            <a:br>
              <a:rPr lang="en-US" altLang="zh-TW" sz="2800" dirty="0"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以及你的「</a:t>
            </a:r>
            <a:r>
              <a:rPr lang="zh-TW" altLang="en-US" sz="2800" dirty="0">
                <a:solidFill>
                  <a:srgbClr val="E84435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學號</a:t>
            </a:r>
            <a:r>
              <a:rPr lang="en-US" altLang="zh-TW" sz="2800" dirty="0">
                <a:solidFill>
                  <a:srgbClr val="E84435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.l</a:t>
            </a:r>
            <a:r>
              <a:rPr lang="zh-TW" altLang="en-US" sz="2800" dirty="0"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2800" dirty="0">
                <a:solidFill>
                  <a:srgbClr val="E84435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學號</a:t>
            </a:r>
            <a:r>
              <a:rPr lang="en-US" altLang="zh-TW" sz="2800" dirty="0">
                <a:solidFill>
                  <a:srgbClr val="E84435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.y</a:t>
            </a:r>
            <a:r>
              <a:rPr lang="zh-TW" altLang="en-US" sz="2800" dirty="0">
                <a:latin typeface="jf open 粉圓 2.0" panose="020B0000000000000000" pitchFamily="34" charset="-120"/>
                <a:ea typeface="jf open 粉圓 2.0" panose="020B0000000000000000" pitchFamily="34" charset="-120"/>
                <a:cs typeface="Times New Roman" panose="02020603050405020304" pitchFamily="18" charset="0"/>
              </a:rPr>
              <a:t>」程式檔案</a:t>
            </a:r>
          </a:p>
        </p:txBody>
      </p:sp>
    </p:spTree>
    <p:extLst>
      <p:ext uri="{BB962C8B-B14F-4D97-AF65-F5344CB8AC3E}">
        <p14:creationId xmlns:p14="http://schemas.microsoft.com/office/powerpoint/2010/main" val="36899255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Lex &amp; </a:t>
            </a:r>
            <a:r>
              <a:rPr lang="en-US" altLang="zh-TW" dirty="0" err="1"/>
              <a:t>Yacc</a:t>
            </a:r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FD40C76-565B-331E-0DE2-379CA28F7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422696"/>
              </p:ext>
            </p:extLst>
          </p:nvPr>
        </p:nvGraphicFramePr>
        <p:xfrm>
          <a:off x="593203" y="1501501"/>
          <a:ext cx="6777982" cy="4736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991">
                  <a:extLst>
                    <a:ext uri="{9D8B030D-6E8A-4147-A177-3AD203B41FA5}">
                      <a16:colId xmlns:a16="http://schemas.microsoft.com/office/drawing/2014/main" val="4275226701"/>
                    </a:ext>
                  </a:extLst>
                </a:gridCol>
                <a:gridCol w="3388991">
                  <a:extLst>
                    <a:ext uri="{9D8B030D-6E8A-4147-A177-3AD203B41FA5}">
                      <a16:colId xmlns:a16="http://schemas.microsoft.com/office/drawing/2014/main" val="1934494361"/>
                    </a:ext>
                  </a:extLst>
                </a:gridCol>
              </a:tblGrid>
              <a:tr h="6538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effectLst/>
                          <a:latin typeface="+mn-lt"/>
                          <a:cs typeface="JetBrains Mono" panose="02000009000000000000" pitchFamily="49" charset="0"/>
                        </a:rPr>
                        <a:t>Lex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err="1">
                          <a:effectLst/>
                          <a:latin typeface="+mn-lt"/>
                          <a:cs typeface="JetBrains Mono" panose="02000009000000000000" pitchFamily="49" charset="0"/>
                        </a:rPr>
                        <a:t>Yacc</a:t>
                      </a:r>
                      <a:endParaRPr lang="en-US" sz="2800" dirty="0">
                        <a:effectLst/>
                        <a:latin typeface="+mn-lt"/>
                        <a:cs typeface="JetBrains Mono" panose="02000009000000000000" pitchFamily="49" charset="0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632345342"/>
                  </a:ext>
                </a:extLst>
              </a:tr>
              <a:tr h="136097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kern="1200" dirty="0">
                          <a:solidFill>
                            <a:srgbClr val="E84435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Lex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ical</a:t>
                      </a:r>
                      <a:b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</a:b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Analyzer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E84435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Y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et </a:t>
                      </a:r>
                      <a:r>
                        <a:rPr lang="en-US" sz="2400" kern="1200" dirty="0">
                          <a:solidFill>
                            <a:srgbClr val="E84435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nother </a:t>
                      </a:r>
                      <a:b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</a:br>
                      <a:r>
                        <a:rPr lang="en-US" sz="2400" kern="1200" dirty="0">
                          <a:solidFill>
                            <a:srgbClr val="E84435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ompiler </a:t>
                      </a:r>
                      <a:r>
                        <a:rPr lang="en-US" sz="2400" kern="1200" dirty="0" err="1">
                          <a:solidFill>
                            <a:srgbClr val="E84435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C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ompiler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JetBrains Mono" panose="02000009000000000000" pitchFamily="49" charset="0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528951042"/>
                  </a:ext>
                </a:extLst>
              </a:tr>
              <a:tr h="13609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比對正規語言</a:t>
                      </a:r>
                      <a:b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</a:b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所描述的字串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判斷句子</a:t>
                      </a:r>
                      <a:b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</a:b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JetBrains Mono" panose="02000009000000000000" pitchFamily="49" charset="0"/>
                        </a:rPr>
                        <a:t>是否符合語法</a:t>
                      </a: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27391471"/>
                  </a:ext>
                </a:extLst>
              </a:tr>
              <a:tr h="13609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將輸入資料</a:t>
                      </a:r>
                      <a:b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</a:b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切為小單位 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Token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將 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Token</a:t>
                      </a:r>
                      <a:b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</a:b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JetBrains Mono" panose="02000009000000000000" pitchFamily="49" charset="0"/>
                        </a:rPr>
                        <a:t>以邏輯方式加以組織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JetBrains Mono" panose="02000009000000000000" pitchFamily="49" charset="0"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260194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993919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Yacc</a:t>
            </a:r>
            <a:r>
              <a:rPr lang="en-US" altLang="zh-TW" dirty="0"/>
              <a:t> </a:t>
            </a:r>
            <a:r>
              <a:rPr lang="zh-TW" altLang="en-US" dirty="0"/>
              <a:t>的工作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12C82D2-1E08-589C-C34C-CEA4E8DD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78" y="1679509"/>
            <a:ext cx="7513598" cy="43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50000"/>
              <a:buFont typeface="Wingdings" panose="05000000000000000000" pitchFamily="2" charset="2"/>
              <a:buChar char="p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 eaLnBrk="1" hangingPunct="1"/>
            <a:r>
              <a:rPr lang="en-US" altLang="zh-TW" sz="2600" kern="0" dirty="0" err="1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Yacc</a:t>
            </a:r>
            <a:r>
              <a:rPr lang="zh-TW" altLang="en-US" sz="26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的目的是「檢查語法是否合法」</a:t>
            </a:r>
            <a:endParaRPr lang="en-US" altLang="zh-TW" sz="2600" kern="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defTabSz="914400" eaLnBrk="1" hangingPunct="1">
              <a:buNone/>
            </a:pPr>
            <a:endParaRPr lang="en-US" altLang="zh-TW" sz="2800" kern="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defTabSz="914400" eaLnBrk="1" hangingPunct="1"/>
            <a:r>
              <a:rPr lang="en-US" altLang="zh-TW" sz="2600" kern="0" dirty="0" err="1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Yacc</a:t>
            </a:r>
            <a:r>
              <a:rPr lang="zh-TW" altLang="en-US" sz="26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會把 </a:t>
            </a:r>
            <a:r>
              <a:rPr lang="en-US" altLang="zh-TW" sz="26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Input </a:t>
            </a:r>
            <a:r>
              <a:rPr lang="zh-TW" altLang="en-US" sz="26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當作 </a:t>
            </a:r>
            <a:r>
              <a:rPr lang="en-US" altLang="zh-TW" sz="26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 Sequence of </a:t>
            </a:r>
            <a:r>
              <a:rPr lang="en-US" altLang="zh-TW" sz="26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Tokens</a:t>
            </a:r>
            <a:endParaRPr lang="en-US" altLang="zh-TW" sz="2600" kern="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defTabSz="914400" eaLnBrk="1" hangingPunct="1"/>
            <a:r>
              <a:rPr lang="zh-TW" altLang="en-US" sz="23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一個以上連續的 </a:t>
            </a:r>
            <a:r>
              <a:rPr lang="en-US" altLang="zh-TW" sz="23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Tokens</a:t>
            </a:r>
            <a:r>
              <a:rPr lang="zh-TW" altLang="en-US" sz="23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3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會形成 </a:t>
            </a:r>
            <a:r>
              <a:rPr lang="en-US" altLang="zh-TW" sz="2300" b="1" kern="0" dirty="0">
                <a:solidFill>
                  <a:srgbClr val="E84435"/>
                </a:solidFill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Grammar</a:t>
            </a:r>
            <a:endParaRPr lang="en-US" altLang="zh-TW" sz="2300" b="1" kern="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2000"/>
              </a:spcBef>
            </a:pPr>
            <a:r>
              <a:rPr lang="en-US" altLang="zh-TW" sz="28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Lex </a:t>
            </a:r>
            <a:r>
              <a:rPr lang="zh-TW" altLang="en-US" sz="28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只是 </a:t>
            </a:r>
            <a:r>
              <a:rPr lang="en-US" altLang="zh-TW" sz="2800" kern="0" dirty="0" err="1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Yacc</a:t>
            </a:r>
            <a:r>
              <a:rPr lang="en-US" altLang="zh-TW" sz="28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的一個 </a:t>
            </a:r>
            <a:r>
              <a:rPr lang="en-US" altLang="zh-TW" sz="28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Routine</a:t>
            </a:r>
          </a:p>
          <a:p>
            <a:pPr lvl="1" defTabSz="914400" eaLnBrk="1" hangingPunct="1"/>
            <a:r>
              <a:rPr lang="zh-TW" altLang="en-US" sz="23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負責回傳</a:t>
            </a:r>
            <a:r>
              <a:rPr lang="en-US" altLang="zh-TW" sz="23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Token </a:t>
            </a:r>
            <a:r>
              <a:rPr lang="zh-TW" altLang="en-US" sz="2300" kern="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給 </a:t>
            </a:r>
            <a:r>
              <a:rPr lang="en-US" altLang="zh-TW" sz="2300" kern="0" dirty="0" err="1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Yacc</a:t>
            </a:r>
            <a:endParaRPr lang="en-US" altLang="zh-TW" sz="2300" kern="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686388A-BF94-9003-BCFA-E91ED761B5C1}"/>
              </a:ext>
            </a:extLst>
          </p:cNvPr>
          <p:cNvSpPr/>
          <p:nvPr/>
        </p:nvSpPr>
        <p:spPr>
          <a:xfrm>
            <a:off x="519691" y="1475505"/>
            <a:ext cx="612423" cy="916397"/>
          </a:xfrm>
          <a:prstGeom prst="roundRect">
            <a:avLst>
              <a:gd name="adj" fmla="val 21753"/>
            </a:avLst>
          </a:prstGeom>
          <a:gradFill flip="none" rotWithShape="1">
            <a:gsLst>
              <a:gs pos="0">
                <a:srgbClr val="27538C"/>
              </a:gs>
              <a:gs pos="100000">
                <a:srgbClr val="31937B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20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rPr>
              <a:t>目的</a:t>
            </a:r>
            <a:endParaRPr lang="en-US" altLang="zh-TW" sz="2000" dirty="0">
              <a:solidFill>
                <a:schemeClr val="bg1"/>
              </a:soli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DA6DCB1-DC7A-0717-FBF8-B0C72FE68E47}"/>
              </a:ext>
            </a:extLst>
          </p:cNvPr>
          <p:cNvSpPr/>
          <p:nvPr/>
        </p:nvSpPr>
        <p:spPr>
          <a:xfrm>
            <a:off x="519691" y="2705877"/>
            <a:ext cx="612423" cy="1940767"/>
          </a:xfrm>
          <a:prstGeom prst="roundRect">
            <a:avLst>
              <a:gd name="adj" fmla="val 21753"/>
            </a:avLst>
          </a:prstGeom>
          <a:gradFill flip="none" rotWithShape="1">
            <a:gsLst>
              <a:gs pos="0">
                <a:srgbClr val="27538C"/>
              </a:gs>
              <a:gs pos="100000">
                <a:srgbClr val="31937B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2000" dirty="0">
                <a:solidFill>
                  <a:schemeClr val="bg1"/>
                </a:solidFill>
                <a:latin typeface="jf open 粉圓 2.0" panose="020B0000000000000000" pitchFamily="34" charset="-120"/>
                <a:ea typeface="jf open 粉圓 2.0" panose="020B0000000000000000" pitchFamily="34" charset="-120"/>
              </a:rPr>
              <a:t>運作</a:t>
            </a:r>
            <a:endParaRPr lang="en-US" altLang="zh-TW" sz="2000" dirty="0">
              <a:solidFill>
                <a:schemeClr val="bg1"/>
              </a:solidFill>
              <a:latin typeface="jf open 粉圓 2.0" panose="020B0000000000000000" pitchFamily="34" charset="-120"/>
              <a:ea typeface="jf open 粉圓 2.0" panose="020B00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780389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Yacc</a:t>
            </a:r>
            <a:r>
              <a:rPr lang="en-US" altLang="zh-TW" dirty="0"/>
              <a:t> </a:t>
            </a:r>
            <a:r>
              <a:rPr lang="zh-TW" altLang="en-US" dirty="0"/>
              <a:t>語法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12C82D2-1E08-589C-C34C-CEA4E8DD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04" y="1438184"/>
            <a:ext cx="748834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50000"/>
              <a:buFont typeface="Wingdings" panose="05000000000000000000" pitchFamily="2" charset="2"/>
              <a:buChar char="p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假設現在要做一個簡單的計算機的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Parser</a:t>
            </a:r>
          </a:p>
          <a:p>
            <a:pPr eaLnBrk="1" hangingPunct="1"/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設計語法，其中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NUMBER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為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Lex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抓到的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Token</a:t>
            </a:r>
          </a:p>
          <a:p>
            <a:pPr eaLnBrk="1" hangingPunct="1"/>
            <a:endParaRPr lang="en-US" altLang="zh-TW" sz="240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endParaRPr lang="en-US" altLang="zh-TW" sz="240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endParaRPr lang="en-US" altLang="zh-TW" sz="240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endParaRPr lang="en-US" altLang="zh-TW" sz="240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同一個 </a:t>
            </a:r>
            <a: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LHS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可以合併在一起，再用 </a:t>
            </a:r>
            <a:r>
              <a:rPr lang="en-US" altLang="zh-TW" sz="2200" dirty="0">
                <a:solidFill>
                  <a:srgbClr val="FF0000"/>
                </a:solidFill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|</a:t>
            </a:r>
            <a:r>
              <a:rPr lang="zh-TW" altLang="en-US" sz="2200" dirty="0">
                <a:solidFill>
                  <a:srgbClr val="FF0000"/>
                </a:solidFill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隔開每個 </a:t>
            </a:r>
            <a:r>
              <a:rPr lang="en-US" altLang="zh-TW" sz="22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RHS</a:t>
            </a:r>
            <a:endParaRPr lang="en-US" altLang="zh-TW" sz="2200" dirty="0">
              <a:solidFill>
                <a:srgbClr val="FF0000"/>
              </a:solidFill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以上語法，在 </a:t>
            </a:r>
            <a:r>
              <a:rPr lang="en-US" altLang="zh-TW" sz="2400" dirty="0" err="1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Yacc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會被表示成</a:t>
            </a:r>
            <a:endParaRPr lang="en-US" altLang="zh-TW" sz="240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3900A6C-9E42-8B03-F8A2-742D30DB5DFB}"/>
              </a:ext>
            </a:extLst>
          </p:cNvPr>
          <p:cNvSpPr/>
          <p:nvPr/>
        </p:nvSpPr>
        <p:spPr>
          <a:xfrm>
            <a:off x="593206" y="2356000"/>
            <a:ext cx="7160534" cy="1432229"/>
          </a:xfrm>
          <a:prstGeom prst="roundRect">
            <a:avLst>
              <a:gd name="adj" fmla="val 3961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339FF2C-7C4D-5339-CD45-09D121B3EB68}"/>
              </a:ext>
            </a:extLst>
          </p:cNvPr>
          <p:cNvSpPr txBox="1"/>
          <p:nvPr/>
        </p:nvSpPr>
        <p:spPr>
          <a:xfrm>
            <a:off x="1161004" y="2484961"/>
            <a:ext cx="60301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expression -&gt; NUMBER</a:t>
            </a:r>
          </a:p>
          <a:p>
            <a:pPr>
              <a:spcAft>
                <a:spcPts val="6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expression -&gt; expression + NUMBER</a:t>
            </a:r>
          </a:p>
          <a:p>
            <a:pPr>
              <a:spcAft>
                <a:spcPts val="6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expression -&gt; expression – NUMBER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A773C584-1FFD-248F-9107-088647815962}"/>
              </a:ext>
            </a:extLst>
          </p:cNvPr>
          <p:cNvSpPr/>
          <p:nvPr/>
        </p:nvSpPr>
        <p:spPr>
          <a:xfrm>
            <a:off x="593206" y="5025337"/>
            <a:ext cx="7160534" cy="1432229"/>
          </a:xfrm>
          <a:prstGeom prst="roundRect">
            <a:avLst>
              <a:gd name="adj" fmla="val 3961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A628919-9D83-603F-046E-B0CC2E0FDFF2}"/>
              </a:ext>
            </a:extLst>
          </p:cNvPr>
          <p:cNvSpPr txBox="1"/>
          <p:nvPr/>
        </p:nvSpPr>
        <p:spPr>
          <a:xfrm>
            <a:off x="1161004" y="5156675"/>
            <a:ext cx="60301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expression </a:t>
            </a:r>
            <a:r>
              <a:rPr lang="en-US" altLang="zh-TW" sz="2000" b="0" dirty="0">
                <a:solidFill>
                  <a:srgbClr val="FFC000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:</a:t>
            </a: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 NUMBER</a:t>
            </a:r>
          </a:p>
          <a:p>
            <a:pPr>
              <a:spcAft>
                <a:spcPts val="6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           </a:t>
            </a:r>
            <a:r>
              <a:rPr lang="en-US" altLang="zh-TW" sz="2000" b="0" dirty="0">
                <a:solidFill>
                  <a:srgbClr val="FFC000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|</a:t>
            </a: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 expression + NUMBER</a:t>
            </a:r>
          </a:p>
          <a:p>
            <a:pPr>
              <a:spcAft>
                <a:spcPts val="6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           </a:t>
            </a:r>
            <a:r>
              <a:rPr lang="en-US" altLang="zh-TW" sz="2000" b="0" dirty="0">
                <a:solidFill>
                  <a:srgbClr val="FFC000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|</a:t>
            </a: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 expression – NUMBER</a:t>
            </a:r>
          </a:p>
        </p:txBody>
      </p:sp>
    </p:spTree>
    <p:extLst>
      <p:ext uri="{BB962C8B-B14F-4D97-AF65-F5344CB8AC3E}">
        <p14:creationId xmlns:p14="http://schemas.microsoft.com/office/powerpoint/2010/main" val="109271532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Yacc</a:t>
            </a:r>
            <a:r>
              <a:rPr lang="en-US" altLang="zh-TW" dirty="0"/>
              <a:t> </a:t>
            </a:r>
            <a:r>
              <a:rPr lang="zh-TW" altLang="en-US" dirty="0"/>
              <a:t>無法處理的狀況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12C82D2-1E08-589C-C34C-CEA4E8DD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04" y="1438184"/>
            <a:ext cx="748834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50000"/>
              <a:buFont typeface="Wingdings" panose="05000000000000000000" pitchFamily="2" charset="2"/>
              <a:buChar char="p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400" dirty="0" err="1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Yacc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無法處理 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Ambiguous 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的語法</a:t>
            </a:r>
            <a:b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 err="1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Yacc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無法處理 需要參考一個以上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Token 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的語法</a:t>
            </a:r>
            <a:endParaRPr lang="en-US" altLang="zh-TW" sz="2400" dirty="0">
              <a:latin typeface="Georgia" panose="02040502050405020303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請改寫語法，或確保優先順序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%left</a:t>
            </a:r>
            <a:r>
              <a:rPr lang="zh-TW" altLang="en-US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Georgia" panose="02040502050405020303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B09086F-84B4-430E-926F-4E7110CF92F5}"/>
              </a:ext>
            </a:extLst>
          </p:cNvPr>
          <p:cNvSpPr/>
          <p:nvPr/>
        </p:nvSpPr>
        <p:spPr>
          <a:xfrm>
            <a:off x="593204" y="2853605"/>
            <a:ext cx="7160534" cy="2196950"/>
          </a:xfrm>
          <a:prstGeom prst="roundRect">
            <a:avLst>
              <a:gd name="adj" fmla="val 3961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5C82E78-B4A0-E787-13F9-D219534E1705}"/>
              </a:ext>
            </a:extLst>
          </p:cNvPr>
          <p:cNvSpPr txBox="1"/>
          <p:nvPr/>
        </p:nvSpPr>
        <p:spPr>
          <a:xfrm>
            <a:off x="1161002" y="2957108"/>
            <a:ext cx="60301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Phrase -&gt; </a:t>
            </a:r>
            <a:r>
              <a:rPr lang="en-US" altLang="zh-TW" sz="2000" b="0" dirty="0" err="1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cart_animal</a:t>
            </a:r>
            <a:r>
              <a:rPr lang="en-US" altLang="zh-TW" sz="2000" b="0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 AND CART</a:t>
            </a:r>
          </a:p>
          <a:p>
            <a:pPr>
              <a:spcAft>
                <a:spcPts val="600"/>
              </a:spcAft>
            </a:pP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       | </a:t>
            </a: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work_animal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AND PLOW</a:t>
            </a:r>
          </a:p>
          <a:p>
            <a:pPr>
              <a:spcAft>
                <a:spcPts val="600"/>
              </a:spcAft>
            </a:pPr>
            <a:endParaRPr lang="en-US" altLang="zh-TW" sz="2000" b="0" dirty="0">
              <a:solidFill>
                <a:schemeClr val="bg1"/>
              </a:solidFill>
              <a:effectLst/>
              <a:latin typeface="JetBrains Mono" panose="02000009000000000000" pitchFamily="49" charset="0"/>
              <a:cs typeface="JetBrains Mono" panose="02000009000000000000" pitchFamily="49" charset="0"/>
            </a:endParaRPr>
          </a:p>
          <a:p>
            <a:pPr>
              <a:spcAft>
                <a:spcPts val="600"/>
              </a:spcAft>
            </a:pPr>
            <a:r>
              <a:rPr lang="en-US" altLang="zh-TW" sz="2000" b="0" dirty="0" err="1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cart_animal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-&gt;</a:t>
            </a: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HORSE</a:t>
            </a: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|</a:t>
            </a: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GOAT</a:t>
            </a:r>
          </a:p>
          <a:p>
            <a:pPr>
              <a:spcAft>
                <a:spcPts val="600"/>
              </a:spcAft>
            </a:pPr>
            <a:r>
              <a:rPr lang="en-US" altLang="zh-TW" sz="2000" dirty="0" err="1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work_animal</a:t>
            </a: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-&gt;</a:t>
            </a: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HORSE</a:t>
            </a: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|</a:t>
            </a:r>
            <a:r>
              <a:rPr lang="zh-TW" altLang="en-US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OX</a:t>
            </a:r>
            <a:endParaRPr lang="en-US" altLang="zh-TW" sz="2000" b="0" dirty="0">
              <a:solidFill>
                <a:schemeClr val="bg1"/>
              </a:solidFill>
              <a:effectLst/>
              <a:latin typeface="JetBrains Mono" panose="02000009000000000000" pitchFamily="49" charset="0"/>
              <a:cs typeface="JetBrains Mono" panose="020000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1458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3F0D38-C6EB-6FB1-9AA0-CBCDDFFAD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050" y="3007600"/>
            <a:ext cx="5040600" cy="842800"/>
          </a:xfrm>
        </p:spPr>
        <p:txBody>
          <a:bodyPr/>
          <a:lstStyle/>
          <a:p>
            <a:r>
              <a:rPr lang="en-US" altLang="zh-TW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Yacc</a:t>
            </a:r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程式</a:t>
            </a:r>
          </a:p>
        </p:txBody>
      </p:sp>
    </p:spTree>
    <p:extLst>
      <p:ext uri="{BB962C8B-B14F-4D97-AF65-F5344CB8AC3E}">
        <p14:creationId xmlns:p14="http://schemas.microsoft.com/office/powerpoint/2010/main" val="10056479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673732F1-6B95-AA4E-4966-53ADBF9DB6AC}"/>
              </a:ext>
            </a:extLst>
          </p:cNvPr>
          <p:cNvSpPr/>
          <p:nvPr/>
        </p:nvSpPr>
        <p:spPr>
          <a:xfrm>
            <a:off x="593203" y="2063931"/>
            <a:ext cx="8122171" cy="4347915"/>
          </a:xfrm>
          <a:prstGeom prst="roundRect">
            <a:avLst>
              <a:gd name="adj" fmla="val 3961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E50FE2-5DC2-DD51-5A85-4C964DC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Yacc</a:t>
            </a:r>
            <a:r>
              <a:rPr lang="zh-TW" altLang="en-US" dirty="0"/>
              <a:t> 格式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A021CE1-4F16-B42A-7826-4876F7B28622}"/>
              </a:ext>
            </a:extLst>
          </p:cNvPr>
          <p:cNvSpPr txBox="1"/>
          <p:nvPr/>
        </p:nvSpPr>
        <p:spPr>
          <a:xfrm>
            <a:off x="1151674" y="2524598"/>
            <a:ext cx="6030175" cy="3426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altLang="zh-TW" sz="3000" b="0" i="1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Definition</a:t>
            </a:r>
          </a:p>
          <a:p>
            <a:pPr>
              <a:spcAft>
                <a:spcPts val="2000"/>
              </a:spcAft>
            </a:pPr>
            <a:r>
              <a:rPr lang="en-US" altLang="zh-TW" sz="3000" b="0" dirty="0">
                <a:solidFill>
                  <a:srgbClr val="E84435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%%</a:t>
            </a:r>
          </a:p>
          <a:p>
            <a:pPr>
              <a:spcAft>
                <a:spcPts val="2000"/>
              </a:spcAft>
            </a:pPr>
            <a:r>
              <a:rPr lang="en-US" altLang="zh-TW" sz="3000" b="0" i="1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Grammars</a:t>
            </a:r>
          </a:p>
          <a:p>
            <a:pPr>
              <a:spcAft>
                <a:spcPts val="2000"/>
              </a:spcAft>
            </a:pPr>
            <a:r>
              <a:rPr lang="en-US" altLang="zh-TW" sz="3000" b="0" dirty="0">
                <a:solidFill>
                  <a:srgbClr val="E84435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%%</a:t>
            </a:r>
          </a:p>
          <a:p>
            <a:pPr>
              <a:spcAft>
                <a:spcPts val="2000"/>
              </a:spcAft>
            </a:pPr>
            <a:r>
              <a:rPr lang="en-US" altLang="zh-TW" sz="3000" b="0" i="1" dirty="0">
                <a:solidFill>
                  <a:schemeClr val="bg1"/>
                </a:solidFill>
                <a:effectLst/>
                <a:latin typeface="JetBrains Mono" panose="02000009000000000000" pitchFamily="49" charset="0"/>
                <a:cs typeface="JetBrains Mono" panose="02000009000000000000" pitchFamily="49" charset="0"/>
              </a:rPr>
              <a:t>User Code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0BA93D3-4672-ECC4-C8C0-1EB738758E9A}"/>
              </a:ext>
            </a:extLst>
          </p:cNvPr>
          <p:cNvSpPr txBox="1"/>
          <p:nvPr/>
        </p:nvSpPr>
        <p:spPr>
          <a:xfrm>
            <a:off x="593202" y="1445366"/>
            <a:ext cx="65124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分成三部分，每個部分以 </a:t>
            </a:r>
            <a:r>
              <a:rPr lang="zh-TW" altLang="en-US" sz="2800" dirty="0">
                <a:solidFill>
                  <a:srgbClr val="E84435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%%</a:t>
            </a:r>
            <a:r>
              <a:rPr lang="zh-TW" altLang="en-US" sz="2800" dirty="0"/>
              <a:t> 區隔</a:t>
            </a: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F68D212D-67A2-D62C-BE80-5ECC835ADA71}"/>
              </a:ext>
            </a:extLst>
          </p:cNvPr>
          <p:cNvSpPr/>
          <p:nvPr/>
        </p:nvSpPr>
        <p:spPr>
          <a:xfrm flipH="1">
            <a:off x="3946848" y="3985973"/>
            <a:ext cx="4768523" cy="503827"/>
          </a:xfrm>
          <a:prstGeom prst="rightArrow">
            <a:avLst>
              <a:gd name="adj1" fmla="val 38657"/>
              <a:gd name="adj2" fmla="val 5945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8120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DHU CSIE 2021">
  <a:themeElements>
    <a:clrScheme name="綠黃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jf open 粉圓 2.0">
      <a:majorFont>
        <a:latin typeface="jf open 粉圓 2.0"/>
        <a:ea typeface="jf open 粉圓 2.0"/>
        <a:cs typeface=""/>
      </a:majorFont>
      <a:minorFont>
        <a:latin typeface="jf open 粉圓 2.0"/>
        <a:ea typeface="jf open 粉圓 2.0"/>
        <a:cs typeface="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6658</TotalTime>
  <Words>2130</Words>
  <Application>Microsoft Office PowerPoint</Application>
  <PresentationFormat>如螢幕大小 (4:3)</PresentationFormat>
  <Paragraphs>375</Paragraphs>
  <Slides>32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2" baseType="lpstr">
      <vt:lpstr>Google Sans Medium</vt:lpstr>
      <vt:lpstr>Google Sans</vt:lpstr>
      <vt:lpstr>JetBrains Mono</vt:lpstr>
      <vt:lpstr>Wingdings</vt:lpstr>
      <vt:lpstr>Arial</vt:lpstr>
      <vt:lpstr>jf open 粉圓 2.0</vt:lpstr>
      <vt:lpstr>Times New Roman</vt:lpstr>
      <vt:lpstr>Calibri</vt:lpstr>
      <vt:lpstr>Georgia</vt:lpstr>
      <vt:lpstr>NDHU CSIE 2021</vt:lpstr>
      <vt:lpstr>PowerPoint 簡報</vt:lpstr>
      <vt:lpstr>PowerPoint 簡報</vt:lpstr>
      <vt:lpstr>Lex &amp; Yacc</vt:lpstr>
      <vt:lpstr>Lex &amp; Yacc</vt:lpstr>
      <vt:lpstr>Yacc 的工作</vt:lpstr>
      <vt:lpstr>Yacc 語法</vt:lpstr>
      <vt:lpstr>Yacc 無法處理的狀況</vt:lpstr>
      <vt:lpstr>Yacc 程式</vt:lpstr>
      <vt:lpstr>Yacc 格式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修改 Lex 程式</vt:lpstr>
      <vt:lpstr>PowerPoint 簡報</vt:lpstr>
      <vt:lpstr>PowerPoint 簡報</vt:lpstr>
      <vt:lpstr>使用 Yacc</vt:lpstr>
      <vt:lpstr>如何使用 Lex File</vt:lpstr>
      <vt:lpstr>編譯流程</vt:lpstr>
      <vt:lpstr>PowerPoint 簡報</vt:lpstr>
      <vt:lpstr>PowerPoint 簡報</vt:lpstr>
      <vt:lpstr>PowerPoint 簡報</vt:lpstr>
      <vt:lpstr>PowerPoint 簡報</vt:lpstr>
      <vt:lpstr>關於作業II</vt:lpstr>
      <vt:lpstr>推薦的環境</vt:lpstr>
      <vt:lpstr>作業繳交注意事項</vt:lpstr>
      <vt:lpstr>必須考慮下列這些問題</vt:lpstr>
      <vt:lpstr>評分方式</vt:lpstr>
      <vt:lpstr>如果有何問題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酷哥 冠軍</dc:creator>
  <cp:lastModifiedBy>M133040006</cp:lastModifiedBy>
  <cp:revision>227</cp:revision>
  <cp:lastPrinted>2023-04-27T05:57:21Z</cp:lastPrinted>
  <dcterms:created xsi:type="dcterms:W3CDTF">2021-04-14T08:12:55Z</dcterms:created>
  <dcterms:modified xsi:type="dcterms:W3CDTF">2025-04-17T04:09:02Z</dcterms:modified>
</cp:coreProperties>
</file>